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317" r:id="rId2"/>
    <p:sldId id="257" r:id="rId3"/>
    <p:sldId id="340" r:id="rId4"/>
    <p:sldId id="339" r:id="rId5"/>
    <p:sldId id="341" r:id="rId6"/>
    <p:sldId id="335" r:id="rId7"/>
    <p:sldId id="336" r:id="rId8"/>
    <p:sldId id="262" r:id="rId9"/>
    <p:sldId id="342" r:id="rId10"/>
    <p:sldId id="328" r:id="rId11"/>
    <p:sldId id="332" r:id="rId12"/>
    <p:sldId id="333" r:id="rId13"/>
    <p:sldId id="344" r:id="rId14"/>
    <p:sldId id="353" r:id="rId15"/>
    <p:sldId id="345" r:id="rId16"/>
    <p:sldId id="346" r:id="rId17"/>
    <p:sldId id="347" r:id="rId18"/>
    <p:sldId id="348" r:id="rId19"/>
    <p:sldId id="349" r:id="rId20"/>
    <p:sldId id="350" r:id="rId21"/>
    <p:sldId id="263" r:id="rId22"/>
    <p:sldId id="329" r:id="rId23"/>
    <p:sldId id="330" r:id="rId24"/>
    <p:sldId id="265" r:id="rId25"/>
    <p:sldId id="327" r:id="rId26"/>
    <p:sldId id="269" r:id="rId27"/>
    <p:sldId id="354" r:id="rId28"/>
    <p:sldId id="355" r:id="rId29"/>
    <p:sldId id="331" r:id="rId30"/>
    <p:sldId id="356" r:id="rId31"/>
    <p:sldId id="352" r:id="rId32"/>
    <p:sldId id="351" r:id="rId33"/>
    <p:sldId id="357" r:id="rId34"/>
    <p:sldId id="325" r:id="rId35"/>
    <p:sldId id="322" r:id="rId36"/>
    <p:sldId id="337" r:id="rId37"/>
    <p:sldId id="33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33CCCC"/>
    <a:srgbClr val="FF6600"/>
    <a:srgbClr val="E25B00"/>
    <a:srgbClr val="EF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8C8F3-2A04-4A5F-9CA2-DF08F4B66DD4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4E7FA-AD90-41CF-BF83-8E7E71AB75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19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4E7FA-AD90-41CF-BF83-8E7E71AB7568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825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3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15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3551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86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2342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404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41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48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5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3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9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4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6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9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4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7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82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Тарас\Desktop\Портрети працівників ЦПРПП на нову візитку (КОЛО)\Лого быле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1141"/>
            <a:ext cx="1692776" cy="1688309"/>
          </a:xfrm>
          <a:prstGeom prst="rect">
            <a:avLst/>
          </a:prstGeom>
          <a:noFill/>
          <a:effectLst>
            <a:glow rad="647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337617"/>
            <a:ext cx="5486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проведення 31.10.2024  р.</a:t>
            </a:r>
          </a:p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проведення: 13:30</a:t>
            </a:r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051720" y="3183848"/>
            <a:ext cx="5526360" cy="1168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277914"/>
            <a:ext cx="4572000" cy="13967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sz="18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Times New Roman" pitchFamily="18" charset="0"/>
              </a:rPr>
              <a:t>Заняття міської Школи </a:t>
            </a:r>
          </a:p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sz="18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Times New Roman" pitchFamily="18" charset="0"/>
              </a:rPr>
              <a:t>вихователя-стажера «Дебют»</a:t>
            </a:r>
          </a:p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sz="18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Times New Roman" pitchFamily="18" charset="0"/>
              </a:rPr>
              <a:t>закладів дошкільної освіти</a:t>
            </a:r>
          </a:p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sz="18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Times New Roman" pitchFamily="18" charset="0"/>
              </a:rPr>
              <a:t>Вінницької територіальної громади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0400" y="2844378"/>
            <a:ext cx="678102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Формуємо ігрову компетентність</a:t>
            </a:r>
          </a:p>
          <a:p>
            <a:pPr algn="ctr"/>
            <a:r>
              <a:rPr lang="uk-UA" sz="32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дошкільника  </a:t>
            </a:r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94928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Спікер - консультант КУ «ЦПРПП ВМР» Лариса Бондарчук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8C2FC5-EC09-4AAF-AFD3-21DA66B098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39201" y="4352329"/>
            <a:ext cx="1816765" cy="2245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A0603D-B25B-4B52-A158-258144BB1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040" y="201141"/>
            <a:ext cx="1816765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4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Грудень 2020 - Сайт dnz-dzvinochok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STREAM-освіта дошкільників - Сайт dnz-dzvinochok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9217B-EE0A-4A43-B47D-9B384ACCBC71}"/>
              </a:ext>
            </a:extLst>
          </p:cNvPr>
          <p:cNvSpPr txBox="1"/>
          <p:nvPr/>
        </p:nvSpPr>
        <p:spPr>
          <a:xfrm>
            <a:off x="448935" y="250572"/>
            <a:ext cx="8576121" cy="18774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Емоційно-ціннісне ставлення це: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latin typeface="Comic Sans MS" panose="030F0702030302020204" pitchFamily="66" charset="0"/>
              </a:rPr>
              <a:t> </a:t>
            </a:r>
            <a:r>
              <a:rPr lang="uk-UA" sz="2800" b="1" i="1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інтерес,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i="1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мотивація,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i="1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емоційна залученість .</a:t>
            </a:r>
            <a:r>
              <a:rPr lang="uk-UA" sz="2800" b="0" i="1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ru-RU" sz="28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F981B-050A-4218-A972-940FABB00C3A}"/>
              </a:ext>
            </a:extLst>
          </p:cNvPr>
          <p:cNvSpPr txBox="1"/>
          <p:nvPr/>
        </p:nvSpPr>
        <p:spPr>
          <a:xfrm>
            <a:off x="307975" y="2204864"/>
            <a:ext cx="8717081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8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 Unicode MS"/>
              </a:rPr>
              <a:t>Введення цього складника ілюструє ключові орієнтири, які стають, без перебільшення, фундаментом розвитку особистості.</a:t>
            </a:r>
            <a:endParaRPr lang="ru-RU" sz="2800" b="1" i="1" dirty="0">
              <a:solidFill>
                <a:srgbClr val="000099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C35DD2-93F5-47EB-92F1-C6E7DA93E5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136238"/>
            <a:ext cx="2045978" cy="2488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9534E4-1DF3-4CE5-8639-A21AA50566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99" y="4221088"/>
            <a:ext cx="2711697" cy="2242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4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71840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820472" cy="6921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Емоційно-ціннісне ставлення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 стійкий інтерес та захоплення ігровою діяльністю, зацікавленість до реальних та уявних ігрових подій, ігрового перевтілення та створення ігрових задумів, ситуацій, сюжетів та ігрових ролей.</a:t>
            </a:r>
            <a:endParaRPr lang="ru-RU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uk-UA" sz="24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Гра </a:t>
            </a:r>
            <a:r>
              <a:rPr lang="uk-UA" sz="2400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мотивовує</a:t>
            </a:r>
            <a:r>
              <a:rPr lang="uk-UA" sz="24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на цінності групової солідарності </a:t>
            </a:r>
            <a:r>
              <a:rPr lang="uk-UA" sz="2400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людяність, відповідальність, справедливість, самовладання, дружність, позитивне спілкування, терпимість).</a:t>
            </a:r>
            <a:endParaRPr lang="ru-RU" sz="24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uk-UA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 ставиться до вибору та виконання ігрової ролі.</a:t>
            </a:r>
            <a:endParaRPr lang="ru-RU" sz="24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♦ Відтворює свої життєві враження в рольовій грі, використовуючи виражальні засоби.</a:t>
            </a:r>
            <a:endParaRPr lang="ru-RU" sz="24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Дитячий садок. Короткостроковий проект у 2 молодшій групі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Як організувати прогулянку в ДНЗ весело і корис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F2BA1D-6E97-4A4D-94AB-41D5CC35B490}"/>
              </a:ext>
            </a:extLst>
          </p:cNvPr>
          <p:cNvSpPr txBox="1"/>
          <p:nvPr/>
        </p:nvSpPr>
        <p:spPr>
          <a:xfrm>
            <a:off x="179512" y="190363"/>
            <a:ext cx="8784976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Сформованість знань</a:t>
            </a:r>
          </a:p>
          <a:p>
            <a:endParaRPr lang="ru-RU" sz="3200" dirty="0"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  <a:p>
            <a:pPr marL="342900" lvl="0" indent="-342900">
              <a:buClr>
                <a:srgbClr val="000000"/>
              </a:buClr>
              <a:buSzPts val="950"/>
              <a:buFont typeface="Arial" panose="020B0604020202020204" pitchFamily="34" charset="0"/>
              <a:buChar char="♦"/>
            </a:pPr>
            <a:r>
              <a:rPr lang="uk-UA" sz="3200" b="1" i="1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Має уявлення про різні види ігрової діяльності,  назви ігор</a:t>
            </a:r>
            <a:r>
              <a:rPr lang="uk-UA" sz="32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;</a:t>
            </a:r>
            <a:endParaRPr lang="ru-RU" sz="3200" b="1" i="1" u="none" strike="noStrike" spc="0" dirty="0">
              <a:solidFill>
                <a:srgbClr val="000099"/>
              </a:solidFill>
              <a:effectLst/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  <a:p>
            <a:pPr marL="342900" lvl="0" indent="-342900">
              <a:buClr>
                <a:srgbClr val="000000"/>
              </a:buClr>
              <a:buSzPts val="950"/>
              <a:buFont typeface="Arial" panose="020B0604020202020204" pitchFamily="34" charset="0"/>
              <a:buChar char="♦"/>
            </a:pPr>
            <a:r>
              <a:rPr lang="uk-UA" sz="3200" b="1" i="1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Знає дії у творчих іграх та в іграх із правилами;</a:t>
            </a:r>
            <a:endParaRPr lang="ru-RU" sz="3200" b="1" i="1" u="none" strike="noStrike" spc="0" dirty="0">
              <a:solidFill>
                <a:srgbClr val="000099"/>
              </a:solidFill>
              <a:effectLst/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  <a:p>
            <a:pPr marL="342900" lvl="0" indent="-342900">
              <a:buClr>
                <a:srgbClr val="000000"/>
              </a:buClr>
              <a:buSzPts val="950"/>
              <a:buFont typeface="Arial" panose="020B0604020202020204" pitchFamily="34" charset="0"/>
              <a:buChar char="♦"/>
            </a:pPr>
            <a:r>
              <a:rPr lang="uk-UA" sz="3200" b="1" i="1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Вміє залучати та приймати партнерів до спільної гри;</a:t>
            </a:r>
            <a:endParaRPr lang="ru-RU" sz="3200" b="1" i="1" u="none" strike="noStrike" spc="0" dirty="0">
              <a:solidFill>
                <a:srgbClr val="000099"/>
              </a:solidFill>
              <a:effectLst/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  <a:p>
            <a:pPr marL="342900" lvl="0" indent="-342900">
              <a:buClr>
                <a:srgbClr val="000000"/>
              </a:buClr>
              <a:buSzPts val="950"/>
              <a:buFont typeface="Arial" panose="020B0604020202020204" pitchFamily="34" charset="0"/>
              <a:buChar char="♦"/>
            </a:pPr>
            <a:r>
              <a:rPr lang="uk-UA" sz="3200" b="1" i="1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Обирає безпечне місце та атрибути для гри;</a:t>
            </a:r>
            <a:endParaRPr lang="ru-RU" sz="3200" b="1" i="1" u="none" strike="noStrike" spc="0" dirty="0">
              <a:solidFill>
                <a:srgbClr val="000099"/>
              </a:solidFill>
              <a:effectLst/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  <a:p>
            <a:pPr marL="342900" lvl="0" indent="-342900">
              <a:buClr>
                <a:srgbClr val="000000"/>
              </a:buClr>
              <a:buSzPts val="950"/>
              <a:buFont typeface="Arial" panose="020B0604020202020204" pitchFamily="34" charset="0"/>
              <a:buChar char="♦"/>
            </a:pPr>
            <a:r>
              <a:rPr lang="uk-UA" sz="3200" b="1" i="1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Демонструє сформованість рольових способів поведінки;</a:t>
            </a:r>
            <a:endParaRPr lang="ru-RU" sz="3200" b="1" i="1" u="none" strike="noStrike" spc="0" dirty="0">
              <a:solidFill>
                <a:srgbClr val="000099"/>
              </a:solidFill>
              <a:effectLst/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  <a:p>
            <a:pPr marL="342900" lvl="0" indent="-342900">
              <a:buClr>
                <a:srgbClr val="000000"/>
              </a:buClr>
              <a:buSzPts val="950"/>
              <a:buFont typeface="Arial" panose="020B0604020202020204" pitchFamily="34" charset="0"/>
              <a:buChar char="♦"/>
            </a:pPr>
            <a:r>
              <a:rPr lang="uk-UA" sz="3200" b="1" i="1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Свідомо використовує норми та етикет спілкування в іграх</a:t>
            </a:r>
            <a:r>
              <a:rPr lang="uk-UA" sz="2400" b="1" i="1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;</a:t>
            </a:r>
            <a:endParaRPr lang="ru-RU" sz="2400" b="1" i="1" u="none" strike="noStrike" spc="0" dirty="0">
              <a:solidFill>
                <a:srgbClr val="000099"/>
              </a:solidFill>
              <a:effectLst/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  <a:p>
            <a:pPr marL="342900" lvl="0" indent="-342900">
              <a:buClr>
                <a:srgbClr val="000000"/>
              </a:buClr>
              <a:buSzPts val="950"/>
              <a:buFont typeface="Arial" panose="020B0604020202020204" pitchFamily="34" charset="0"/>
              <a:buChar char="♦"/>
            </a:pPr>
            <a:endParaRPr lang="ru-RU" sz="2400" u="none" strike="noStrike" spc="0" dirty="0">
              <a:solidFill>
                <a:srgbClr val="000000"/>
              </a:solidFill>
              <a:effectLst/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74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Як організувати прогулянку в ДНЗ весело і корис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F2BA1D-6E97-4A4D-94AB-41D5CC35B490}"/>
              </a:ext>
            </a:extLst>
          </p:cNvPr>
          <p:cNvSpPr txBox="1"/>
          <p:nvPr/>
        </p:nvSpPr>
        <p:spPr>
          <a:xfrm>
            <a:off x="179512" y="190363"/>
            <a:ext cx="878497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Сформованість знань</a:t>
            </a:r>
          </a:p>
          <a:p>
            <a:endParaRPr lang="ru-RU" sz="3200" dirty="0"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  <a:p>
            <a:pPr marL="342900" lvl="0" indent="-342900">
              <a:buClr>
                <a:srgbClr val="000000"/>
              </a:buClr>
              <a:buSzPts val="950"/>
              <a:buFont typeface="Arial" panose="020B0604020202020204" pitchFamily="34" charset="0"/>
              <a:buChar char="♦"/>
            </a:pPr>
            <a:r>
              <a:rPr lang="uk-UA" sz="3200" b="1" i="1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Розуміє, як використовувати предметно-ігрове середовище для гри;</a:t>
            </a:r>
            <a:endParaRPr lang="ru-RU" sz="3200" b="1" i="1" u="none" strike="noStrike" spc="0" dirty="0">
              <a:solidFill>
                <a:srgbClr val="000099"/>
              </a:solidFill>
              <a:effectLst/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  <a:p>
            <a:pPr marL="342900" lvl="0" indent="-342900">
              <a:buClr>
                <a:srgbClr val="000000"/>
              </a:buClr>
              <a:buSzPts val="950"/>
              <a:buFont typeface="Arial" panose="020B0604020202020204" pitchFamily="34" charset="0"/>
              <a:buChar char="♦"/>
            </a:pPr>
            <a:r>
              <a:rPr lang="uk-UA" sz="3200" b="1" i="1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Знає ігри та іграшки, використовує їх у самостійних іграх;</a:t>
            </a:r>
            <a:endParaRPr lang="ru-RU" sz="3200" b="1" i="1" u="none" strike="noStrike" spc="0" dirty="0">
              <a:solidFill>
                <a:srgbClr val="000099"/>
              </a:solidFill>
              <a:effectLst/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  <a:p>
            <a:pPr marL="342900" lvl="0" indent="-342900">
              <a:buClr>
                <a:srgbClr val="000000"/>
              </a:buClr>
              <a:buSzPts val="950"/>
              <a:buFont typeface="Arial" panose="020B0604020202020204" pitchFamily="34" charset="0"/>
              <a:buChar char="♦"/>
            </a:pPr>
            <a:r>
              <a:rPr lang="uk-UA" sz="3200" b="1" i="1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Втілює свої життєві враження;</a:t>
            </a:r>
            <a:endParaRPr lang="ru-RU" sz="3200" b="1" i="1" u="none" strike="noStrike" spc="0" dirty="0">
              <a:solidFill>
                <a:srgbClr val="000099"/>
              </a:solidFill>
              <a:effectLst/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  <a:p>
            <a:pPr marL="342900" lvl="0" indent="-342900">
              <a:buClr>
                <a:srgbClr val="000000"/>
              </a:buClr>
              <a:buSzPts val="950"/>
              <a:buFont typeface="Arial" panose="020B0604020202020204" pitchFamily="34" charset="0"/>
              <a:buChar char="♦"/>
            </a:pPr>
            <a:r>
              <a:rPr lang="uk-UA" sz="3200" b="1" i="1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Встановлює причини та наслідки вдалої й невдалої гри;</a:t>
            </a:r>
            <a:endParaRPr lang="ru-RU" sz="3200" b="1" i="1" u="none" strike="noStrike" spc="0" dirty="0">
              <a:solidFill>
                <a:srgbClr val="000099"/>
              </a:solidFill>
              <a:effectLst/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  <a:p>
            <a:pPr marL="342900" lvl="0" indent="-342900">
              <a:buClr>
                <a:srgbClr val="000000"/>
              </a:buClr>
              <a:buSzPts val="950"/>
              <a:buFont typeface="Arial" panose="020B0604020202020204" pitchFamily="34" charset="0"/>
              <a:buChar char="♦"/>
            </a:pPr>
            <a:r>
              <a:rPr lang="uk-UA" sz="3200" b="1" i="1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Усвідомлює себе активним учасником ігрової діяльності</a:t>
            </a:r>
            <a:r>
              <a:rPr lang="uk-UA" sz="32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anklin Gothic Book" panose="020B0503020102020204" pitchFamily="34" charset="0"/>
              </a:rPr>
              <a:t>.</a:t>
            </a:r>
            <a:endParaRPr lang="ru-RU" sz="3200" u="none" strike="noStrike" spc="0" dirty="0">
              <a:solidFill>
                <a:srgbClr val="000000"/>
              </a:solidFill>
              <a:effectLst/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5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Як організувати прогулянку в ДНЗ весело і корис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BF5E0C9-82DA-4B97-8FC7-58A767CCF0D9}"/>
              </a:ext>
            </a:extLst>
          </p:cNvPr>
          <p:cNvSpPr/>
          <p:nvPr/>
        </p:nvSpPr>
        <p:spPr>
          <a:xfrm>
            <a:off x="155575" y="332657"/>
            <a:ext cx="8160841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дошкілля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уявляти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як у них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наявне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предметне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доповнювати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вибирати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себе та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них,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усвідомлювати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активним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учасником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ігрового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складник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ігрової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описаний у </a:t>
            </a:r>
          </a:p>
          <a:p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Державному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023BF67-32A7-41A2-9930-378D240CF52A}"/>
              </a:ext>
            </a:extLst>
          </p:cNvPr>
          <p:cNvSpPr/>
          <p:nvPr/>
        </p:nvSpPr>
        <p:spPr>
          <a:xfrm>
            <a:off x="155576" y="5595636"/>
            <a:ext cx="664867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переліку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дій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, </a:t>
            </a: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якими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має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оволодіти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дитина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07D2B3-2544-425D-BA63-821913D642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924944"/>
            <a:ext cx="2888209" cy="28624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B65C1E-C7DC-407E-B91A-BBE11A59A5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584" y="498620"/>
            <a:ext cx="1547664" cy="12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6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784976" cy="61144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Навички</a:t>
            </a:r>
          </a:p>
          <a:p>
            <a:pPr marL="180340" algn="just">
              <a:spcAft>
                <a:spcPts val="800"/>
              </a:spcAft>
            </a:pPr>
            <a:r>
              <a:rPr lang="uk-UA" sz="2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Виступає і</a:t>
            </a:r>
            <a:r>
              <a:rPr lang="uk-UA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ніціатором  ігор з </a:t>
            </a:r>
          </a:p>
          <a:p>
            <a:pPr marL="180340" algn="just">
              <a:spcAft>
                <a:spcPts val="800"/>
              </a:spcAft>
            </a:pPr>
            <a:r>
              <a:rPr lang="uk-UA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іншими дітьми за власним вибором. Самостійно обирає тему для гри, моделює явища реального життя, розвиває сюжет на основі досвіду та знань, прикладах дорослих, з літературних творів і казок, дотримується правил рольової взаємодії (узгодження, рівності, управління тощо).</a:t>
            </a:r>
          </a:p>
          <a:p>
            <a:pPr marL="46609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Разом з іншими дітьми облаштовує ігрове середовище та самостійно чи з незначною допомогою розподіляє ролі.</a:t>
            </a:r>
          </a:p>
          <a:p>
            <a:pPr marL="466090" indent="-28575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Дотримується правил гри до її закінчення та стежить, щоб усі учасники їх виконували.</a:t>
            </a:r>
          </a:p>
          <a:p>
            <a:pPr marL="180340" algn="just">
              <a:spcAft>
                <a:spcPts val="800"/>
              </a:spcAft>
            </a:pPr>
            <a:r>
              <a:rPr lang="uk-UA" sz="28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800" b="1" i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>
              <a:solidFill>
                <a:srgbClr val="FF66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A02D2A-0329-4E2B-8112-788EDB845B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16632"/>
            <a:ext cx="2214190" cy="15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3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640960" cy="14752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800"/>
              </a:spcAft>
            </a:pPr>
            <a:r>
              <a:rPr lang="uk-UA" sz="40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8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Навички</a:t>
            </a:r>
          </a:p>
          <a:p>
            <a:pPr marL="180340" algn="just">
              <a:spcAft>
                <a:spcPts val="800"/>
              </a:spcAft>
            </a:pPr>
            <a:r>
              <a:rPr lang="uk-UA" sz="28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800" b="1" i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>
              <a:solidFill>
                <a:srgbClr val="FF6600"/>
              </a:solidFill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8AC2F9C-BF70-41E6-8F9A-4F4D9C4627FB}"/>
              </a:ext>
            </a:extLst>
          </p:cNvPr>
          <p:cNvSpPr/>
          <p:nvPr/>
        </p:nvSpPr>
        <p:spPr>
          <a:xfrm>
            <a:off x="539552" y="1631697"/>
            <a:ext cx="748883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Уміє підпорядковувати власні дії ігровим задумам, приймати пропозиції інших дітей та узгоджувати їх з усіма учасниками ігрового процесу, використовувати в іграх різні іграшки або предмети-замінники відповідно до їхнього змісту; конструювати ігрове поле за допомогою різних предметів та матеріалів згідно з темою</a:t>
            </a:r>
          </a:p>
          <a:p>
            <a:r>
              <a:rPr lang="uk-UA" sz="2400" dirty="0"/>
              <a:t>	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A8FBEB-E03F-4DE9-A400-21A7E2E0BD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16632"/>
            <a:ext cx="3013724" cy="173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640960" cy="14752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8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Навички</a:t>
            </a:r>
          </a:p>
          <a:p>
            <a:pPr marL="180340" algn="just">
              <a:spcAft>
                <a:spcPts val="800"/>
              </a:spcAft>
            </a:pPr>
            <a:r>
              <a:rPr lang="uk-UA" sz="28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800" b="1" i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>
              <a:solidFill>
                <a:srgbClr val="FF6600"/>
              </a:solidFill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8AC2F9C-BF70-41E6-8F9A-4F4D9C4627FB}"/>
              </a:ext>
            </a:extLst>
          </p:cNvPr>
          <p:cNvSpPr/>
          <p:nvPr/>
        </p:nvSpPr>
        <p:spPr>
          <a:xfrm>
            <a:off x="467544" y="1484785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/>
              <a:t>	</a:t>
            </a: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Уміє налагоджувати партнерські стосунки завдяки діалогічному спілкуванню на основі ігрового задуму, рольової взаємодії або особистих уподобань, проявляє товариськість, толерантність, зважає на думку інших, стримує агресивні прояви, </a:t>
            </a:r>
            <a:r>
              <a:rPr lang="uk-UA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</a:t>
            </a: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розв’язує конфлікти, радіє спільному успіху, дотримується норм та етикету спілкування, висловлює в делікатній формі свою незгоду з пропозиціями ровесника, його діями з розподілу ролей, іграшок, обов’язків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0F8103-B89F-43B0-AADD-320830D330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78324"/>
            <a:ext cx="2601838" cy="15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640960" cy="13336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Навички</a:t>
            </a:r>
          </a:p>
          <a:p>
            <a:pPr marL="180340" algn="just">
              <a:spcAft>
                <a:spcPts val="800"/>
              </a:spcAft>
            </a:pPr>
            <a:r>
              <a:rPr lang="uk-UA" sz="28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800" b="1" i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>
              <a:solidFill>
                <a:srgbClr val="FF6600"/>
              </a:solidFill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8AC2F9C-BF70-41E6-8F9A-4F4D9C4627FB}"/>
              </a:ext>
            </a:extLst>
          </p:cNvPr>
          <p:cNvSpPr/>
          <p:nvPr/>
        </p:nvSpPr>
        <p:spPr>
          <a:xfrm>
            <a:off x="2286000" y="28529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/>
              <a:t>	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B7AC247-317B-4D2E-B7F2-CBBAA03818AF}"/>
              </a:ext>
            </a:extLst>
          </p:cNvPr>
          <p:cNvSpPr/>
          <p:nvPr/>
        </p:nvSpPr>
        <p:spPr>
          <a:xfrm>
            <a:off x="984724" y="1025817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0099"/>
                </a:solidFill>
              </a:rPr>
              <a:t>	</a:t>
            </a: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реалізації ролі широко використовує різні засоби виразності </a:t>
            </a:r>
          </a:p>
          <a:p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виразні рухи, міміку, пантоміміку, тембр голосу, рольове мовлення), </a:t>
            </a:r>
          </a:p>
          <a:p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ділиться з дорослими та однолітками враженнями після гри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6BFD3A-7FC7-4D90-B299-4E2BA0A849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168" y="3777115"/>
            <a:ext cx="4139952" cy="28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5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640960" cy="14752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8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Навички</a:t>
            </a:r>
          </a:p>
          <a:p>
            <a:pPr marL="180340" algn="just">
              <a:spcAft>
                <a:spcPts val="800"/>
              </a:spcAft>
            </a:pPr>
            <a:r>
              <a:rPr lang="uk-UA" sz="28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800" b="1" i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>
              <a:solidFill>
                <a:srgbClr val="FF6600"/>
              </a:solidFill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8AC2F9C-BF70-41E6-8F9A-4F4D9C4627FB}"/>
              </a:ext>
            </a:extLst>
          </p:cNvPr>
          <p:cNvSpPr/>
          <p:nvPr/>
        </p:nvSpPr>
        <p:spPr>
          <a:xfrm>
            <a:off x="2286000" y="28529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/>
              <a:t>	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F9C7C96-613C-42C1-8DA2-9AE51211CA9F}"/>
              </a:ext>
            </a:extLst>
          </p:cNvPr>
          <p:cNvSpPr/>
          <p:nvPr/>
        </p:nvSpPr>
        <p:spPr>
          <a:xfrm>
            <a:off x="107504" y="1124744"/>
            <a:ext cx="6462464" cy="35394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 оцінює результати власних дій та дій товаришів по команді, виявляє прихильність, віддає перевагу грі як провідній діяльності;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 власний досвід для створення ігор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AB14D2-9660-4106-B3D0-02BBAF304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4149080"/>
            <a:ext cx="3816424" cy="25922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A8D1D5-51C0-447D-ADF7-2F3253309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21750"/>
            <a:ext cx="2736304" cy="21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6B8BF71-0C22-49F2-844D-6082FC13D782}"/>
              </a:ext>
            </a:extLst>
          </p:cNvPr>
          <p:cNvSpPr/>
          <p:nvPr/>
        </p:nvSpPr>
        <p:spPr>
          <a:xfrm rot="981201">
            <a:off x="2920186" y="918498"/>
            <a:ext cx="5926090" cy="169277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000099"/>
                </a:solidFill>
                <a:latin typeface="Arial Black" panose="020B0A04020102020204" pitchFamily="34" charset="0"/>
              </a:rPr>
              <a:t>Автор – </a:t>
            </a:r>
            <a:r>
              <a:rPr lang="ru-RU" sz="3200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розробник</a:t>
            </a:r>
            <a:r>
              <a:rPr lang="ru-RU" sz="3200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3200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освітнього</a:t>
            </a:r>
            <a:r>
              <a:rPr lang="ru-RU" sz="3200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3200" i="1" dirty="0" err="1">
                <a:solidFill>
                  <a:srgbClr val="000099"/>
                </a:solidFill>
                <a:latin typeface="Arial Black" panose="020B0A04020102020204" pitchFamily="34" charset="0"/>
              </a:rPr>
              <a:t>напряму</a:t>
            </a:r>
            <a:r>
              <a:rPr lang="ru-RU" sz="3200" i="1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>
                <a:solidFill>
                  <a:srgbClr val="000099"/>
                </a:solidFill>
                <a:latin typeface="Arial Black" panose="020B0A04020102020204" pitchFamily="34" charset="0"/>
              </a:rPr>
              <a:t>Тамара </a:t>
            </a:r>
            <a:r>
              <a:rPr lang="ru-RU" sz="4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Піроженко</a:t>
            </a:r>
            <a:endParaRPr lang="ru-RU" sz="4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A81E84C-126E-4324-AF33-47A4567DD0FD}"/>
              </a:ext>
            </a:extLst>
          </p:cNvPr>
          <p:cNvSpPr/>
          <p:nvPr/>
        </p:nvSpPr>
        <p:spPr>
          <a:xfrm>
            <a:off x="770318" y="4005064"/>
            <a:ext cx="184731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uk-UA" sz="4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C5D545D-A673-43C1-A1AD-CAF013A5D6F3}"/>
              </a:ext>
            </a:extLst>
          </p:cNvPr>
          <p:cNvSpPr/>
          <p:nvPr/>
        </p:nvSpPr>
        <p:spPr>
          <a:xfrm>
            <a:off x="1007916" y="2567747"/>
            <a:ext cx="4903907" cy="83099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uk-UA" sz="4800" dirty="0">
                <a:solidFill>
                  <a:srgbClr val="C00000"/>
                </a:solidFill>
                <a:latin typeface="Arial Black" panose="020B0A04020102020204" pitchFamily="34" charset="0"/>
              </a:rPr>
              <a:t>«</a:t>
            </a:r>
            <a:r>
              <a:rPr lang="ru-RU" sz="48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Гра</a:t>
            </a:r>
            <a:r>
              <a:rPr lang="ru-RU" sz="48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48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дитини</a:t>
            </a:r>
            <a:r>
              <a:rPr lang="uk-UA" sz="4800" dirty="0">
                <a:solidFill>
                  <a:srgbClr val="C00000"/>
                </a:solidFill>
                <a:latin typeface="Arial Black" panose="020B0A04020102020204" pitchFamily="34" charset="0"/>
              </a:rPr>
              <a:t>»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8952BD1-C64E-4117-BC8E-B3CC5F72BC55}"/>
              </a:ext>
            </a:extLst>
          </p:cNvPr>
          <p:cNvSpPr/>
          <p:nvPr/>
        </p:nvSpPr>
        <p:spPr>
          <a:xfrm>
            <a:off x="118953" y="4418605"/>
            <a:ext cx="8917542" cy="193899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uk-UA" sz="2400" i="1" dirty="0">
                <a:solidFill>
                  <a:srgbClr val="0066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«Педагогам потрібно не тільки звертатись до гри як невичерпного джерела розвитку дошкільників, а й усвідомлювати потужний потенціал цього виду діяльності для себе як організатора освітньої діяльності з дітьми дошкільного віку»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3B4198-1D12-428E-89DA-9264BCFCF1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57" y="192627"/>
            <a:ext cx="2181903" cy="253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640960" cy="14752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8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Навички</a:t>
            </a:r>
          </a:p>
          <a:p>
            <a:pPr marL="180340" algn="just">
              <a:spcAft>
                <a:spcPts val="800"/>
              </a:spcAft>
            </a:pPr>
            <a:r>
              <a:rPr lang="uk-UA" sz="28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800" b="1" i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>
              <a:solidFill>
                <a:srgbClr val="FF6600"/>
              </a:solidFill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8AC2F9C-BF70-41E6-8F9A-4F4D9C4627FB}"/>
              </a:ext>
            </a:extLst>
          </p:cNvPr>
          <p:cNvSpPr/>
          <p:nvPr/>
        </p:nvSpPr>
        <p:spPr>
          <a:xfrm>
            <a:off x="2286000" y="28529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/>
              <a:t>	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5531365-BAB8-418B-9142-495DA3244153}"/>
              </a:ext>
            </a:extLst>
          </p:cNvPr>
          <p:cNvSpPr/>
          <p:nvPr/>
        </p:nvSpPr>
        <p:spPr>
          <a:xfrm>
            <a:off x="323528" y="1124744"/>
            <a:ext cx="63184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Здатна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гратися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сама та з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однолітками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♦	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Намагається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сюжет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придумувати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endParaRPr lang="ru-RU" sz="32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2FFFF1-2B73-4F55-AE0F-E38528D42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543400"/>
            <a:ext cx="3905994" cy="312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4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7575" y="764704"/>
            <a:ext cx="7758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Грудень 2020 - Сайт dnz-dzvinochok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STREAM-освіта дошкільників - Сайт dnz-dzvinochok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Міський голова розповів як працюватимуть влітку дитсадки Рівного. Місто -  Новини Рівного та області — Рівне Вечірнє"/>
          <p:cNvSpPr>
            <a:spLocks noChangeAspect="1" noChangeArrowheads="1"/>
          </p:cNvSpPr>
          <p:nvPr/>
        </p:nvSpPr>
        <p:spPr bwMode="auto">
          <a:xfrm>
            <a:off x="612775" y="90872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05528E-8AEB-4754-B837-BEB7E00B06C3}"/>
              </a:ext>
            </a:extLst>
          </p:cNvPr>
          <p:cNvSpPr txBox="1"/>
          <p:nvPr/>
        </p:nvSpPr>
        <p:spPr>
          <a:xfrm>
            <a:off x="489006" y="352614"/>
            <a:ext cx="8063681" cy="2677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8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 життєвих вражень у рольових та інших іграх - важливий чинник соціалізації, «вростання </a:t>
            </a:r>
            <a:r>
              <a:rPr lang="uk-UA" sz="28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навколишній світ». </a:t>
            </a:r>
          </a:p>
          <a:p>
            <a:pPr algn="just"/>
            <a:r>
              <a:rPr lang="uk-UA" sz="28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огляду на це важливо знати ігрові уподобання дітей, практикувати рефлексію ігрової діяльності, позитивне спілкування у грі.</a:t>
            </a:r>
            <a:endParaRPr lang="ru-RU" sz="2800" b="1" i="1" dirty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DE0294-AA8D-40EA-8A35-9619B867A1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75" y="3364275"/>
            <a:ext cx="4823320" cy="3141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24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1676AD-09BA-4104-A4EF-F663D1EBB0C8}"/>
              </a:ext>
            </a:extLst>
          </p:cNvPr>
          <p:cNvSpPr txBox="1"/>
          <p:nvPr/>
        </p:nvSpPr>
        <p:spPr>
          <a:xfrm>
            <a:off x="467544" y="188640"/>
            <a:ext cx="619268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КЛАСИФІКАЦІЯ ІГОР</a:t>
            </a:r>
            <a:endParaRPr lang="ru-RU" sz="36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F3BEF7-3CCA-4992-9529-4BD73BD8762E}"/>
              </a:ext>
            </a:extLst>
          </p:cNvPr>
          <p:cNvSpPr txBox="1"/>
          <p:nvPr/>
        </p:nvSpPr>
        <p:spPr>
          <a:xfrm>
            <a:off x="467544" y="836712"/>
            <a:ext cx="4752528" cy="39087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8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освітнього напряму «Гра дитини» авторами не випадково була обрана класифікація, яка відображає ступінь активності та свободи дитини в організації ігрової діяльності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A49087-B800-496D-B76C-9DD97794D4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908720"/>
            <a:ext cx="3827917" cy="3302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9B680BA-FBBC-4D2B-88D6-E46C3F8F41E1}"/>
              </a:ext>
            </a:extLst>
          </p:cNvPr>
          <p:cNvSpPr/>
          <p:nvPr/>
        </p:nvSpPr>
        <p:spPr>
          <a:xfrm>
            <a:off x="251520" y="4745474"/>
            <a:ext cx="8724461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Згідно з нею всі дитячі ігри розподіляються на дві великі групи:</a:t>
            </a:r>
          </a:p>
        </p:txBody>
      </p:sp>
    </p:spTree>
    <p:extLst>
      <p:ext uri="{BB962C8B-B14F-4D97-AF65-F5344CB8AC3E}">
        <p14:creationId xmlns:p14="http://schemas.microsoft.com/office/powerpoint/2010/main" val="258255836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1676AD-09BA-4104-A4EF-F663D1EBB0C8}"/>
              </a:ext>
            </a:extLst>
          </p:cNvPr>
          <p:cNvSpPr txBox="1"/>
          <p:nvPr/>
        </p:nvSpPr>
        <p:spPr>
          <a:xfrm rot="754081">
            <a:off x="124465" y="4333870"/>
            <a:ext cx="89456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ігри- експериментування, сюжетно-</a:t>
            </a:r>
            <a:r>
              <a:rPr lang="uk-UA" sz="3200" b="1" i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відображувальні</a:t>
            </a:r>
            <a:r>
              <a:rPr lang="uk-UA" sz="32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сюжетно-рольові, режисерські </a:t>
            </a:r>
            <a:endParaRPr lang="ru-RU" sz="32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E3104F-7E66-4550-8D47-2B42224C48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6" y="1628800"/>
            <a:ext cx="2679817" cy="2152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D3CEDE-E0E0-4A9D-8456-63EB5892E0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844824"/>
            <a:ext cx="2679818" cy="2494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7CACB2-89F9-49CD-955C-F0891505FA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658" y="2534506"/>
            <a:ext cx="3148976" cy="2494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80C17D8-DB04-43A1-A72C-CC965B9C88D1}"/>
              </a:ext>
            </a:extLst>
          </p:cNvPr>
          <p:cNvSpPr/>
          <p:nvPr/>
        </p:nvSpPr>
        <p:spPr>
          <a:xfrm>
            <a:off x="216056" y="188641"/>
            <a:ext cx="8820440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4400" dirty="0">
                <a:solidFill>
                  <a:srgbClr val="C00000"/>
                </a:solidFill>
                <a:latin typeface="Arial Black" panose="020B0A04020102020204" pitchFamily="34" charset="0"/>
              </a:rPr>
              <a:t>Перша група </a:t>
            </a:r>
            <a:r>
              <a:rPr lang="uk-UA" sz="4000" i="1" dirty="0">
                <a:solidFill>
                  <a:srgbClr val="006600"/>
                </a:solidFill>
                <a:latin typeface="Arial Black" panose="020B0A04020102020204" pitchFamily="34" charset="0"/>
              </a:rPr>
              <a:t>- самодіяльні вільні ігри дітей: </a:t>
            </a:r>
          </a:p>
        </p:txBody>
      </p:sp>
    </p:spTree>
    <p:extLst>
      <p:ext uri="{BB962C8B-B14F-4D97-AF65-F5344CB8AC3E}">
        <p14:creationId xmlns:p14="http://schemas.microsoft.com/office/powerpoint/2010/main" val="137731833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Сюжетно-ролевая игра в первой младшей группе. Тема: «Кукла Катя у нас в  гостях». | План-конспект занятия (младшая группа) на тему: |  Образовательная социаль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Сюжетно-ролевая игра в первой младшей группе. Тема: «Кукла Катя у нас в  гостях». | План-конспект занятия (младшая группа) на тему: |  Образовательная социальная сеть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90ECD-8F94-4773-AAC9-F69DE22CF64E}"/>
              </a:ext>
            </a:extLst>
          </p:cNvPr>
          <p:cNvSpPr txBox="1"/>
          <p:nvPr/>
        </p:nvSpPr>
        <p:spPr>
          <a:xfrm>
            <a:off x="683568" y="177897"/>
            <a:ext cx="8151960" cy="16927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Друга група: </a:t>
            </a:r>
            <a:r>
              <a:rPr lang="uk-UA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ігри, що проводяться за ініціативою дорослих з метою організації навчання: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055F0D-E269-4AD2-91E1-5041856562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65647">
            <a:off x="174503" y="2313681"/>
            <a:ext cx="3210103" cy="2230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3EA33D2-2355-4044-AB13-BF9465A0CE8F}"/>
              </a:ext>
            </a:extLst>
          </p:cNvPr>
          <p:cNvSpPr/>
          <p:nvPr/>
        </p:nvSpPr>
        <p:spPr>
          <a:xfrm rot="20022279">
            <a:off x="81032" y="3862712"/>
            <a:ext cx="5153705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сюжетно-дидактичні, дидактичні (словесні, з іграшками, </a:t>
            </a:r>
            <a:r>
              <a:rPr lang="uk-UA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настільно</a:t>
            </a:r>
            <a:r>
              <a:rPr lang="uk-UA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-друковані), рухливі, </a:t>
            </a:r>
            <a:r>
              <a:rPr lang="uk-UA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конструкторсько</a:t>
            </a:r>
            <a:r>
              <a:rPr lang="uk-UA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-будівельні)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F7CBC8-A2E6-4EBD-A994-908DC6235F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8682">
            <a:off x="4984242" y="3681805"/>
            <a:ext cx="3184483" cy="22144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3C61258-7FFF-4D3E-99F9-ABBEBFAA098C}"/>
              </a:ext>
            </a:extLst>
          </p:cNvPr>
          <p:cNvSpPr/>
          <p:nvPr/>
        </p:nvSpPr>
        <p:spPr>
          <a:xfrm rot="1708423">
            <a:off x="4142525" y="2258811"/>
            <a:ext cx="4954358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дозвілля : інтелектуальні, карнавальні, обрядові, драматизації, хороводи, ігри-естафети</a:t>
            </a:r>
          </a:p>
        </p:txBody>
      </p:sp>
    </p:spTree>
    <p:extLst>
      <p:ext uri="{BB962C8B-B14F-4D97-AF65-F5344CB8AC3E}">
        <p14:creationId xmlns:p14="http://schemas.microsoft.com/office/powerpoint/2010/main" val="412224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124744"/>
            <a:ext cx="8116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Дитячий садок. Короткостроковий проект у 2 молодшій групі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1AF53C-4200-44DC-A61D-81B44D199FA5}"/>
              </a:ext>
            </a:extLst>
          </p:cNvPr>
          <p:cNvSpPr txBox="1"/>
          <p:nvPr/>
        </p:nvSpPr>
        <p:spPr>
          <a:xfrm>
            <a:off x="368300" y="177897"/>
            <a:ext cx="8308156" cy="224676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логічною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пріоритетів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оновленого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БКДО є активність дітей, як </a:t>
            </a:r>
            <a:r>
              <a:rPr 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самостійна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дорослого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4F4E38-14BE-41E1-982D-60247A24EF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43470"/>
            <a:ext cx="3633696" cy="2725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AEC1A99-57C0-42B9-BBB5-73E0E65E0D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0" y="2113697"/>
            <a:ext cx="3575920" cy="251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DC7F30D-57F7-49B7-A298-A50243DAEE24}"/>
              </a:ext>
            </a:extLst>
          </p:cNvPr>
          <p:cNvSpPr/>
          <p:nvPr/>
        </p:nvSpPr>
        <p:spPr>
          <a:xfrm>
            <a:off x="971600" y="4849354"/>
            <a:ext cx="756084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доведений </a:t>
            </a: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повноцінної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організованих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ігрового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вільної</a:t>
            </a:r>
            <a:r>
              <a:rPr lang="ru-RU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endParaRPr lang="uk-UA" sz="24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670617-4597-4FB5-B298-53540FCE0221}"/>
              </a:ext>
            </a:extLst>
          </p:cNvPr>
          <p:cNvSpPr txBox="1"/>
          <p:nvPr/>
        </p:nvSpPr>
        <p:spPr>
          <a:xfrm>
            <a:off x="304888" y="112805"/>
            <a:ext cx="8352928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Роль педагога в організації ігрової діяльності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1594D-D6A2-46DA-ACB0-B2E7C3004DF6}"/>
              </a:ext>
            </a:extLst>
          </p:cNvPr>
          <p:cNvSpPr txBox="1"/>
          <p:nvPr/>
        </p:nvSpPr>
        <p:spPr>
          <a:xfrm rot="774644">
            <a:off x="3104803" y="1773760"/>
            <a:ext cx="5239856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Arial Unicode MS"/>
              </a:rPr>
              <a:t>Для неформальної реалізації всіх новацій Базового компонента його автори пропонують педагогам перейти від звичної ролі до позиції фасилітатора.</a:t>
            </a:r>
            <a:r>
              <a:rPr lang="uk-UA" sz="2400" b="1" i="1" dirty="0">
                <a:solidFill>
                  <a:srgbClr val="006600"/>
                </a:solidFill>
                <a:latin typeface="Times New Roman" panose="02020603050405020304" pitchFamily="18" charset="0"/>
                <a:ea typeface="Arial Unicode MS"/>
              </a:rPr>
              <a:t>  </a:t>
            </a:r>
            <a:r>
              <a:rPr lang="uk-UA" sz="24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Arial Unicode MS"/>
              </a:rPr>
              <a:t>Ця рольова й водночас професійна позиція передбачає проектування та створення насиченого ігрового середовища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                                                                                  </a:t>
            </a:r>
          </a:p>
          <a:p>
            <a:pPr algn="just"/>
            <a:r>
              <a:rPr lang="uk-UA" sz="2400" b="1" dirty="0">
                <a:effectLst/>
                <a:latin typeface="Times New Roman" panose="02020603050405020304" pitchFamily="18" charset="0"/>
                <a:ea typeface="Arial Unicode MS"/>
              </a:rPr>
              <a:t>         </a:t>
            </a:r>
            <a:endParaRPr lang="ru-RU" sz="24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05C263-D080-41A6-834B-56AF47B8ED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3546">
            <a:off x="270402" y="1696696"/>
            <a:ext cx="2691461" cy="201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3B9DBAD-D1CE-4613-BA11-404023244817}"/>
              </a:ext>
            </a:extLst>
          </p:cNvPr>
          <p:cNvSpPr/>
          <p:nvPr/>
        </p:nvSpPr>
        <p:spPr>
          <a:xfrm>
            <a:off x="143508" y="5193799"/>
            <a:ext cx="8856984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Фасилітатор</a:t>
            </a:r>
            <a:r>
              <a:rPr lang="uk-UA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уміє грати сам і має позитивний досвід ігрової діяльності. Він сприяє розгортанню гри, спостерігає за її перебігом, але не втручається в неї без потреби, не оцінює її результатів</a:t>
            </a:r>
          </a:p>
        </p:txBody>
      </p:sp>
    </p:spTree>
    <p:extLst>
      <p:ext uri="{BB962C8B-B14F-4D97-AF65-F5344CB8AC3E}">
        <p14:creationId xmlns:p14="http://schemas.microsoft.com/office/powerpoint/2010/main" val="21018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65E319C-3873-4BA8-9BDF-7F5C3F9394BE}"/>
              </a:ext>
            </a:extLst>
          </p:cNvPr>
          <p:cNvSpPr txBox="1"/>
          <p:nvPr/>
        </p:nvSpPr>
        <p:spPr>
          <a:xfrm>
            <a:off x="323528" y="124653"/>
            <a:ext cx="8712968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 </a:t>
            </a:r>
            <a:r>
              <a:rPr lang="ru-RU" sz="3200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відповідає</a:t>
            </a: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дорослий</a:t>
            </a: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який</a:t>
            </a: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грає</a:t>
            </a: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або не </a:t>
            </a:r>
            <a:r>
              <a:rPr lang="ru-RU" sz="3200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грає</a:t>
            </a: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з дитиною?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B1A2D6-DB92-497C-9744-F9C113A2D6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165535"/>
            <a:ext cx="3212875" cy="2476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D1F9359-826B-4FD8-8FAE-D4C2A0533307}"/>
              </a:ext>
            </a:extLst>
          </p:cNvPr>
          <p:cNvSpPr/>
          <p:nvPr/>
        </p:nvSpPr>
        <p:spPr>
          <a:xfrm>
            <a:off x="392533" y="1251076"/>
            <a:ext cx="343190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 це: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8DD9F1B4-7F9A-45E0-8D9A-16E5A67DC4B8}"/>
              </a:ext>
            </a:extLst>
          </p:cNvPr>
          <p:cNvSpPr/>
          <p:nvPr/>
        </p:nvSpPr>
        <p:spPr>
          <a:xfrm>
            <a:off x="354116" y="1777766"/>
            <a:ext cx="7427656" cy="218521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♦	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психічних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пробудження її потенційних сил та можливостей;</a:t>
            </a:r>
          </a:p>
          <a:p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♦	розвиток здібностей;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79DEB2F-1E67-4327-AD2C-EC46DE67AA53}"/>
              </a:ext>
            </a:extLst>
          </p:cNvPr>
          <p:cNvSpPr/>
          <p:nvPr/>
        </p:nvSpPr>
        <p:spPr>
          <a:xfrm>
            <a:off x="4453952" y="3429000"/>
            <a:ext cx="4335932" cy="31085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пізнавальний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♦	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оточенням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предметним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♦	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унікальних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людських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377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65E319C-3873-4BA8-9BDF-7F5C3F9394BE}"/>
              </a:ext>
            </a:extLst>
          </p:cNvPr>
          <p:cNvSpPr txBox="1"/>
          <p:nvPr/>
        </p:nvSpPr>
        <p:spPr>
          <a:xfrm>
            <a:off x="323528" y="124653"/>
            <a:ext cx="8712968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 </a:t>
            </a:r>
            <a:r>
              <a:rPr lang="ru-RU" sz="3200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відповідає</a:t>
            </a: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дорослий</a:t>
            </a: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який</a:t>
            </a: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грає</a:t>
            </a: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або не </a:t>
            </a:r>
            <a:r>
              <a:rPr lang="ru-RU" sz="3200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грає</a:t>
            </a: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з дитиною?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D1F9359-826B-4FD8-8FAE-D4C2A0533307}"/>
              </a:ext>
            </a:extLst>
          </p:cNvPr>
          <p:cNvSpPr/>
          <p:nvPr/>
        </p:nvSpPr>
        <p:spPr>
          <a:xfrm>
            <a:off x="392533" y="1251076"/>
            <a:ext cx="343190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 це: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C7BA7D2-3003-47C2-8763-668ED288D9AF}"/>
              </a:ext>
            </a:extLst>
          </p:cNvPr>
          <p:cNvSpPr/>
          <p:nvPr/>
        </p:nvSpPr>
        <p:spPr>
          <a:xfrm>
            <a:off x="971600" y="1866736"/>
            <a:ext cx="8064896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i="1" dirty="0">
                <a:solidFill>
                  <a:srgbClr val="006600"/>
                </a:solidFill>
              </a:rPr>
              <a:t>	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провідної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вікового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endParaRPr lang="ru-RU" sz="28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2349439-7071-4CA5-9273-33EC0E68ED74}"/>
              </a:ext>
            </a:extLst>
          </p:cNvPr>
          <p:cNvSpPr/>
          <p:nvPr/>
        </p:nvSpPr>
        <p:spPr>
          <a:xfrm>
            <a:off x="286022" y="5036432"/>
            <a:ext cx="8571955" cy="15793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виразно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ілюструє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масштабність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якісної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подальший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особистісний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DE8127-9B4E-485D-B955-A6B66A2566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196" y="2924944"/>
            <a:ext cx="3505572" cy="2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E7246E-C0A7-4591-B3E2-D1853179BBEF}"/>
              </a:ext>
            </a:extLst>
          </p:cNvPr>
          <p:cNvSpPr txBox="1"/>
          <p:nvPr/>
        </p:nvSpPr>
        <p:spPr>
          <a:xfrm>
            <a:off x="179512" y="404664"/>
            <a:ext cx="8568952" cy="18005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Орієнтовні форми, методи, засоби освітньої діяльності:</a:t>
            </a:r>
          </a:p>
          <a:p>
            <a:pPr indent="165100" algn="just">
              <a:lnSpc>
                <a:spcPts val="1225"/>
              </a:lnSpc>
              <a:spcBef>
                <a:spcPts val="600"/>
              </a:spcBef>
              <a:tabLst>
                <a:tab pos="321310" algn="l"/>
              </a:tabLst>
            </a:pPr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indent="165100" algn="just">
              <a:lnSpc>
                <a:spcPts val="1225"/>
              </a:lnSpc>
              <a:spcBef>
                <a:spcPts val="600"/>
              </a:spcBef>
              <a:tabLst>
                <a:tab pos="32131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44827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038EB1C-11DB-49A6-92DF-017830CA8794}"/>
              </a:ext>
            </a:extLst>
          </p:cNvPr>
          <p:cNvSpPr/>
          <p:nvPr/>
        </p:nvSpPr>
        <p:spPr>
          <a:xfrm>
            <a:off x="190976" y="2492896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артігри</a:t>
            </a: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імпровізації;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 ігрові завдання;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колективне складання сюжетів ігор;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 - створення ігрового поля;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придумування ігрових творчих сюжетів із художнім матеріалом;</a:t>
            </a:r>
          </a:p>
          <a:p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247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D645E4-5419-463A-8936-51FFB3A2E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7132">
            <a:off x="575550" y="343344"/>
            <a:ext cx="2952328" cy="3995483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6B8BF71-0C22-49F2-844D-6082FC13D782}"/>
              </a:ext>
            </a:extLst>
          </p:cNvPr>
          <p:cNvSpPr/>
          <p:nvPr/>
        </p:nvSpPr>
        <p:spPr>
          <a:xfrm rot="981201">
            <a:off x="3298318" y="1057931"/>
            <a:ext cx="5616624" cy="267765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6600"/>
                </a:solidFill>
                <a:latin typeface="Arial Black" panose="020B0A04020102020204" pitchFamily="34" charset="0"/>
              </a:rPr>
              <a:t>У Державному </a:t>
            </a:r>
            <a:r>
              <a:rPr lang="ru-RU" sz="3200" dirty="0" err="1">
                <a:solidFill>
                  <a:srgbClr val="006600"/>
                </a:solidFill>
                <a:latin typeface="Arial Black" panose="020B0A04020102020204" pitchFamily="34" charset="0"/>
              </a:rPr>
              <a:t>стандарті</a:t>
            </a:r>
            <a:r>
              <a:rPr lang="ru-RU" sz="3200" dirty="0"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6600"/>
                </a:solidFill>
                <a:latin typeface="Arial Black" panose="020B0A04020102020204" pitchFamily="34" charset="0"/>
              </a:rPr>
              <a:t>дошкільної</a:t>
            </a:r>
            <a:r>
              <a:rPr lang="ru-RU" sz="3200" dirty="0"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6600"/>
                </a:solidFill>
                <a:latin typeface="Arial Black" panose="020B0A04020102020204" pitchFamily="34" charset="0"/>
              </a:rPr>
              <a:t>освіти</a:t>
            </a:r>
            <a:r>
              <a:rPr lang="ru-RU" sz="3200" dirty="0"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6600"/>
                </a:solidFill>
                <a:latin typeface="Arial Black" panose="020B0A04020102020204" pitchFamily="34" charset="0"/>
              </a:rPr>
              <a:t>чітко</a:t>
            </a:r>
            <a:r>
              <a:rPr lang="ru-RU" sz="3200" dirty="0"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6600"/>
                </a:solidFill>
                <a:latin typeface="Arial Black" panose="020B0A04020102020204" pitchFamily="34" charset="0"/>
              </a:rPr>
              <a:t>визначено</a:t>
            </a:r>
            <a:r>
              <a:rPr lang="ru-RU" sz="3200" dirty="0"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6600"/>
                </a:solidFill>
                <a:latin typeface="Arial Black" panose="020B0A04020102020204" pitchFamily="34" charset="0"/>
              </a:rPr>
              <a:t>поняття</a:t>
            </a:r>
            <a:r>
              <a:rPr lang="ru-RU" sz="3200" dirty="0"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</a:p>
          <a:p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A81E84C-126E-4324-AF33-47A4567DD0FD}"/>
              </a:ext>
            </a:extLst>
          </p:cNvPr>
          <p:cNvSpPr/>
          <p:nvPr/>
        </p:nvSpPr>
        <p:spPr>
          <a:xfrm>
            <a:off x="770318" y="4005064"/>
            <a:ext cx="184731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uk-UA" sz="4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C5D545D-A673-43C1-A1AD-CAF013A5D6F3}"/>
              </a:ext>
            </a:extLst>
          </p:cNvPr>
          <p:cNvSpPr/>
          <p:nvPr/>
        </p:nvSpPr>
        <p:spPr>
          <a:xfrm>
            <a:off x="118953" y="3466676"/>
            <a:ext cx="83054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>
                <a:solidFill>
                  <a:srgbClr val="C00000"/>
                </a:solidFill>
                <a:latin typeface="Arial Black" panose="020B0A04020102020204" pitchFamily="34" charset="0"/>
              </a:rPr>
              <a:t>«Ігрова </a:t>
            </a:r>
            <a:r>
              <a:rPr lang="uk-UA" sz="48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компетентість</a:t>
            </a:r>
            <a:r>
              <a:rPr lang="uk-UA" sz="4800" dirty="0">
                <a:solidFill>
                  <a:srgbClr val="C00000"/>
                </a:solidFill>
                <a:latin typeface="Arial Black" panose="020B0A04020102020204" pitchFamily="34" charset="0"/>
              </a:rPr>
              <a:t>»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8952BD1-C64E-4117-BC8E-B3CC5F72BC55}"/>
              </a:ext>
            </a:extLst>
          </p:cNvPr>
          <p:cNvSpPr/>
          <p:nvPr/>
        </p:nvSpPr>
        <p:spPr>
          <a:xfrm>
            <a:off x="118953" y="4418605"/>
            <a:ext cx="8917542" cy="224676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0066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це здатність дитини до вільної спонтанної активності з власної ініціативи, яка </a:t>
            </a:r>
            <a:r>
              <a:rPr lang="uk-UA" sz="2800" i="1" dirty="0" err="1">
                <a:solidFill>
                  <a:srgbClr val="0066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емоційно</a:t>
            </a:r>
            <a:r>
              <a:rPr lang="uk-UA" sz="2800" i="1" dirty="0">
                <a:solidFill>
                  <a:srgbClr val="0066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насичена, у якій реалізується можливість застосування наявних і засвоєння нових знань </a:t>
            </a:r>
          </a:p>
        </p:txBody>
      </p:sp>
    </p:spTree>
    <p:extLst>
      <p:ext uri="{BB962C8B-B14F-4D97-AF65-F5344CB8AC3E}">
        <p14:creationId xmlns:p14="http://schemas.microsoft.com/office/powerpoint/2010/main" val="358281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E7246E-C0A7-4591-B3E2-D1853179BBEF}"/>
              </a:ext>
            </a:extLst>
          </p:cNvPr>
          <p:cNvSpPr txBox="1"/>
          <p:nvPr/>
        </p:nvSpPr>
        <p:spPr>
          <a:xfrm>
            <a:off x="179512" y="404664"/>
            <a:ext cx="8568952" cy="18005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Орієнтовні форми, методи, засоби освітньої діяльності:</a:t>
            </a:r>
          </a:p>
          <a:p>
            <a:pPr indent="165100" algn="just">
              <a:lnSpc>
                <a:spcPts val="1225"/>
              </a:lnSpc>
              <a:spcBef>
                <a:spcPts val="600"/>
              </a:spcBef>
              <a:tabLst>
                <a:tab pos="321310" algn="l"/>
              </a:tabLst>
            </a:pPr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indent="165100" algn="just">
              <a:lnSpc>
                <a:spcPts val="1225"/>
              </a:lnSpc>
              <a:spcBef>
                <a:spcPts val="600"/>
              </a:spcBef>
              <a:tabLst>
                <a:tab pos="32131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 </a:t>
            </a:r>
            <a:endParaRPr lang="ru-RU" dirty="0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038EB1C-11DB-49A6-92DF-017830CA8794}"/>
              </a:ext>
            </a:extLst>
          </p:cNvPr>
          <p:cNvSpPr/>
          <p:nvPr/>
        </p:nvSpPr>
        <p:spPr>
          <a:xfrm>
            <a:off x="395536" y="2420888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 ігрові години;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ситуацій;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бесіди;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вікторини;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 з реальними предметами;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ігрові завдання;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uk-UA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FEF1DF-2EF5-495A-9AA7-DF66B24B96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419752"/>
            <a:ext cx="2759968" cy="27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49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E7246E-C0A7-4591-B3E2-D1853179BBEF}"/>
              </a:ext>
            </a:extLst>
          </p:cNvPr>
          <p:cNvSpPr txBox="1"/>
          <p:nvPr/>
        </p:nvSpPr>
        <p:spPr>
          <a:xfrm>
            <a:off x="281264" y="2548899"/>
            <a:ext cx="5370856" cy="31547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165100" algn="just">
              <a:lnSpc>
                <a:spcPts val="1225"/>
              </a:lnSpc>
              <a:spcBef>
                <a:spcPts val="600"/>
              </a:spcBef>
              <a:tabLst>
                <a:tab pos="321310" algn="l"/>
              </a:tabLst>
            </a:pPr>
            <a:endParaRPr lang="uk-UA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marL="457200" indent="-457200" algn="just">
              <a:lnSpc>
                <a:spcPts val="1225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321310" algn="l"/>
              </a:tabLst>
            </a:pPr>
            <a:r>
              <a:rPr lang="uk-UA" sz="32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проблемні ситуації;</a:t>
            </a:r>
            <a:endParaRPr lang="ru-RU" sz="3200" b="1" i="1" dirty="0">
              <a:solidFill>
                <a:srgbClr val="000099"/>
              </a:solidFill>
              <a:effectLst/>
              <a:latin typeface="Arial Unicode M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2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ранкові зустрічі;</a:t>
            </a:r>
            <a:endParaRPr lang="ru-RU" sz="3200" b="1" i="1" dirty="0">
              <a:solidFill>
                <a:srgbClr val="000099"/>
              </a:solidFill>
              <a:effectLst/>
              <a:latin typeface="Arial Unicode M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2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рольові діалоги;</a:t>
            </a:r>
            <a:endParaRPr lang="ru-RU" sz="3200" b="1" i="1" dirty="0">
              <a:solidFill>
                <a:srgbClr val="000099"/>
              </a:solidFill>
              <a:effectLst/>
              <a:latin typeface="Arial Unicode M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2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уявні ігрові ситуації;</a:t>
            </a:r>
            <a:endParaRPr lang="ru-RU" sz="3200" b="1" i="1" dirty="0">
              <a:solidFill>
                <a:srgbClr val="000099"/>
              </a:solidFill>
              <a:effectLst/>
              <a:latin typeface="Arial Unicode MS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32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ігрова лотерея;</a:t>
            </a:r>
            <a:endParaRPr lang="ru-RU" sz="3200" b="1" i="1" dirty="0">
              <a:solidFill>
                <a:srgbClr val="000099"/>
              </a:solidFill>
              <a:effectLst/>
              <a:latin typeface="Arial Unicode MS"/>
            </a:endParaRPr>
          </a:p>
          <a:p>
            <a:r>
              <a:rPr lang="uk-UA" sz="28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endParaRPr lang="ru-RU" dirty="0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075BE00-F7E8-43F1-B1BB-9F9B7C36C2B2}"/>
              </a:ext>
            </a:extLst>
          </p:cNvPr>
          <p:cNvSpPr/>
          <p:nvPr/>
        </p:nvSpPr>
        <p:spPr>
          <a:xfrm>
            <a:off x="251520" y="404665"/>
            <a:ext cx="8784976" cy="212365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Орієнтовні</a:t>
            </a:r>
            <a: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форми</a:t>
            </a:r>
            <a: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4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методи</a:t>
            </a:r>
            <a: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4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засоби</a:t>
            </a:r>
            <a: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освітньої</a:t>
            </a:r>
            <a: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діяльності</a:t>
            </a:r>
            <a: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2A8301-3674-4D0B-A240-963EEEE76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256" y="2548898"/>
            <a:ext cx="3217480" cy="315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63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E7246E-C0A7-4591-B3E2-D1853179BBEF}"/>
              </a:ext>
            </a:extLst>
          </p:cNvPr>
          <p:cNvSpPr txBox="1"/>
          <p:nvPr/>
        </p:nvSpPr>
        <p:spPr>
          <a:xfrm>
            <a:off x="179512" y="404664"/>
            <a:ext cx="8568952" cy="28623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  <a:t>Орієнтовні форми, методи, засоби освітньої діяльності:</a:t>
            </a:r>
          </a:p>
          <a:p>
            <a:pPr indent="165100" algn="just">
              <a:lnSpc>
                <a:spcPts val="1225"/>
              </a:lnSpc>
              <a:spcBef>
                <a:spcPts val="600"/>
              </a:spcBef>
              <a:tabLst>
                <a:tab pos="321310" algn="l"/>
              </a:tabLst>
            </a:pPr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indent="165100" algn="just">
              <a:lnSpc>
                <a:spcPts val="1225"/>
              </a:lnSpc>
              <a:spcBef>
                <a:spcPts val="600"/>
              </a:spcBef>
              <a:tabLst>
                <a:tab pos="32131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endParaRPr lang="ru-RU" dirty="0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8A63E3A-2BEB-413B-B248-E661181200AD}"/>
              </a:ext>
            </a:extLst>
          </p:cNvPr>
          <p:cNvSpPr/>
          <p:nvPr/>
        </p:nvSpPr>
        <p:spPr>
          <a:xfrm>
            <a:off x="395536" y="2708920"/>
            <a:ext cx="4752528" cy="29854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Ігрові гостини»,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«Візитівки ігор»,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«Вітрини ігор»,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Ігроглобус</a:t>
            </a:r>
            <a:r>
              <a:rPr lang="uk-UA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«Ігровий </a:t>
            </a:r>
            <a:r>
              <a:rPr lang="uk-UA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уїкенд</a:t>
            </a:r>
            <a:r>
              <a:rPr lang="uk-UA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sz="2800" b="1" i="1" dirty="0">
              <a:solidFill>
                <a:srgbClr val="000099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73B42F-6E85-4ED5-A98C-161FC7659B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976" y="3497599"/>
            <a:ext cx="3960440" cy="29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12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E7246E-C0A7-4591-B3E2-D1853179BBEF}"/>
              </a:ext>
            </a:extLst>
          </p:cNvPr>
          <p:cNvSpPr txBox="1"/>
          <p:nvPr/>
        </p:nvSpPr>
        <p:spPr>
          <a:xfrm>
            <a:off x="179512" y="404664"/>
            <a:ext cx="8568952" cy="28623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  <a:t>Орієнтовні форми, методи, засоби освітньої діяльності:</a:t>
            </a:r>
          </a:p>
          <a:p>
            <a:pPr indent="165100" algn="just">
              <a:lnSpc>
                <a:spcPts val="1225"/>
              </a:lnSpc>
              <a:spcBef>
                <a:spcPts val="600"/>
              </a:spcBef>
              <a:tabLst>
                <a:tab pos="321310" algn="l"/>
              </a:tabLst>
            </a:pPr>
            <a:endParaRPr lang="uk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Sans Serif" panose="020B0604020202020204" pitchFamily="34" charset="0"/>
            </a:endParaRPr>
          </a:p>
          <a:p>
            <a:pPr indent="165100" algn="just">
              <a:lnSpc>
                <a:spcPts val="1225"/>
              </a:lnSpc>
              <a:spcBef>
                <a:spcPts val="600"/>
              </a:spcBef>
              <a:tabLst>
                <a:tab pos="321310" algn="l"/>
              </a:tabLs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endParaRPr lang="ru-RU" dirty="0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8A63E3A-2BEB-413B-B248-E661181200AD}"/>
              </a:ext>
            </a:extLst>
          </p:cNvPr>
          <p:cNvSpPr/>
          <p:nvPr/>
        </p:nvSpPr>
        <p:spPr>
          <a:xfrm>
            <a:off x="201264" y="2852936"/>
            <a:ext cx="5760640" cy="35394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«Ігротека»,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«Майстерня іграшок»,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Мультибус</a:t>
            </a:r>
            <a:r>
              <a:rPr lang="uk-UA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-колаж»,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«Парк професій»,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«Фабрика ігор»,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День без іграшок,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День професій</a:t>
            </a:r>
            <a:endParaRPr lang="uk-UA" sz="3200" b="1" i="1" dirty="0">
              <a:solidFill>
                <a:srgbClr val="000099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9F2F15-8A41-4165-9AB8-ED4BCC45C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852936"/>
            <a:ext cx="3362624" cy="318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96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027960-E1F3-4D18-AC71-4900213E11DF}"/>
              </a:ext>
            </a:extLst>
          </p:cNvPr>
          <p:cNvSpPr txBox="1"/>
          <p:nvPr/>
        </p:nvSpPr>
        <p:spPr>
          <a:xfrm>
            <a:off x="251520" y="526748"/>
            <a:ext cx="8568952" cy="35086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32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Arial Unicode MS"/>
              </a:rPr>
              <a:t>Ігровий процес як зона найближчого розвитку дитини </a:t>
            </a:r>
          </a:p>
          <a:p>
            <a:pPr algn="just"/>
            <a:r>
              <a:rPr lang="uk-UA" sz="28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 Unicode MS"/>
              </a:rPr>
              <a:t>вимагає збагаченого ігрового середовища і педагогічного супроводу дорослих.</a:t>
            </a:r>
            <a:r>
              <a:rPr lang="uk-UA" sz="28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Гра відіграє ключову роль у житті дитини дошкільного віку, і необхідно визнати самоцінність вільної гри дитини в освітньому процесі закладу дошкільної освіти</a:t>
            </a:r>
            <a:endParaRPr lang="ru-RU" sz="2800" b="1" i="1" dirty="0">
              <a:solidFill>
                <a:srgbClr val="000099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678F87-2E07-4704-8481-2E74A02434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861048"/>
            <a:ext cx="4354489" cy="288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1"/>
            <a:ext cx="7200800" cy="158417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Вихователі, які грають, з дітьми завжди виграють</a:t>
            </a:r>
            <a:r>
              <a:rPr lang="uk-UA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! </a:t>
            </a:r>
            <a:b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6BAA02-F248-43BB-B54C-101353AC86FD}"/>
              </a:ext>
            </a:extLst>
          </p:cNvPr>
          <p:cNvSpPr txBox="1">
            <a:spLocks/>
          </p:cNvSpPr>
          <p:nvPr/>
        </p:nvSpPr>
        <p:spPr>
          <a:xfrm>
            <a:off x="6516216" y="5589240"/>
            <a:ext cx="2411760" cy="631445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3113584"/>
            <a:ext cx="8532440" cy="37444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3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lang="ru-RU" sz="9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Памятайте</a:t>
            </a:r>
            <a: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ru-RU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що</a:t>
            </a:r>
            <a: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партнерська</a:t>
            </a:r>
            <a: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взаємодія</a:t>
            </a:r>
            <a: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дошкільного</a:t>
            </a:r>
            <a: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педагога з батьками,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яка проводиться </a:t>
            </a:r>
            <a:r>
              <a:rPr kumimoji="0" lang="ru-RU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цілеспрямовано</a:t>
            </a:r>
            <a: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й систематично, </a:t>
            </a:r>
            <a:r>
              <a:rPr kumimoji="0" lang="ru-RU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забезпечить</a:t>
            </a:r>
            <a: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успіх</a:t>
            </a:r>
            <a: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і    </a:t>
            </a:r>
            <a:r>
              <a:rPr kumimoji="0" lang="ru-RU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позитивне</a:t>
            </a:r>
            <a: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вирішення</a:t>
            </a:r>
            <a: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проблем </a:t>
            </a:r>
            <a:r>
              <a:rPr kumimoji="0" lang="ru-RU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розвитку</a:t>
            </a:r>
            <a: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дітей </a:t>
            </a:r>
            <a:r>
              <a:rPr kumimoji="0" lang="ru-RU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дошкільного</a:t>
            </a:r>
            <a: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віку</a:t>
            </a:r>
            <a:r>
              <a:rPr lang="ru-RU" sz="9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</a:t>
            </a:r>
            <a:b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EE32D2-AE02-4B24-BCB5-DCA9B00F0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1628800"/>
            <a:ext cx="31432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92696"/>
            <a:ext cx="4192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F66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Використані джерела:</a:t>
            </a:r>
            <a:r>
              <a:rPr lang="uk-UA" sz="2400" b="1" dirty="0">
                <a:solidFill>
                  <a:srgbClr val="FF6600"/>
                </a:solidFill>
                <a:latin typeface="Arial Black" panose="020B0A04020102020204" pitchFamily="34" charset="0"/>
                <a:ea typeface="Constantia" panose="02030602050306030303" pitchFamily="18" charset="0"/>
              </a:rPr>
              <a:t> </a:t>
            </a:r>
            <a:endParaRPr lang="ru-RU" sz="2400" dirty="0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16832"/>
            <a:ext cx="7056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2180" indent="-342900">
              <a:buAutoNum type="arabicPeriod"/>
            </a:pPr>
            <a:r>
              <a:rPr lang="uk-UA" dirty="0">
                <a:solidFill>
                  <a:srgbClr val="000099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Державний стандарт дошкільної освіти: особливості впровадження/ </a:t>
            </a:r>
            <a:r>
              <a:rPr lang="uk-UA" dirty="0" err="1">
                <a:solidFill>
                  <a:srgbClr val="000099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Упоряд</a:t>
            </a:r>
            <a:r>
              <a:rPr lang="uk-UA" dirty="0">
                <a:solidFill>
                  <a:srgbClr val="000099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. : О. Г. </a:t>
            </a:r>
            <a:r>
              <a:rPr lang="uk-UA" dirty="0" err="1">
                <a:solidFill>
                  <a:srgbClr val="000099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Косенчук</a:t>
            </a:r>
            <a:r>
              <a:rPr lang="uk-UA" dirty="0">
                <a:solidFill>
                  <a:srgbClr val="000099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, І.М. </a:t>
            </a:r>
            <a:r>
              <a:rPr lang="uk-UA" dirty="0" err="1">
                <a:solidFill>
                  <a:srgbClr val="000099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Новик</a:t>
            </a:r>
            <a:r>
              <a:rPr lang="uk-UA" dirty="0">
                <a:solidFill>
                  <a:srgbClr val="000099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, О.А. </a:t>
            </a:r>
            <a:r>
              <a:rPr lang="uk-UA" dirty="0" err="1">
                <a:solidFill>
                  <a:srgbClr val="000099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Венгловська</a:t>
            </a:r>
            <a:r>
              <a:rPr lang="uk-UA" dirty="0">
                <a:solidFill>
                  <a:srgbClr val="000099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, Л.В. Куземко. – Харків: Видавництво </a:t>
            </a:r>
            <a:r>
              <a:rPr lang="uk-UA" dirty="0" err="1">
                <a:solidFill>
                  <a:srgbClr val="000099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“Ранок”</a:t>
            </a:r>
            <a:r>
              <a:rPr lang="uk-UA" dirty="0">
                <a:solidFill>
                  <a:srgbClr val="000099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, 2021 . – с. 29 – 36.</a:t>
            </a:r>
          </a:p>
          <a:p>
            <a:pPr marL="932180" indent="-342900">
              <a:buAutoNum type="arabicPeriod"/>
            </a:pPr>
            <a:r>
              <a:rPr lang="uk-UA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Методичні рекомендації до Освітньої програми для дітей від 2 до 7 років «Дитина» /</a:t>
            </a:r>
            <a:r>
              <a:rPr lang="uk-UA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наук.ред</a:t>
            </a:r>
            <a:r>
              <a:rPr lang="uk-UA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Г.В. </a:t>
            </a:r>
            <a:r>
              <a:rPr lang="uk-UA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Бєлєнька</a:t>
            </a:r>
            <a:r>
              <a:rPr lang="uk-UA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О.А. </a:t>
            </a:r>
            <a:r>
              <a:rPr lang="uk-UA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Половіна</a:t>
            </a:r>
            <a:r>
              <a:rPr lang="uk-UA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І.В. </a:t>
            </a:r>
            <a:r>
              <a:rPr lang="uk-UA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Кондратець</a:t>
            </a:r>
            <a:r>
              <a:rPr lang="uk-UA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авт.кол</a:t>
            </a:r>
            <a:r>
              <a:rPr lang="uk-UA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.: Г.В. </a:t>
            </a:r>
            <a:r>
              <a:rPr lang="uk-UA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Бєлєнька</a:t>
            </a:r>
            <a:r>
              <a:rPr lang="uk-UA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О.Л. </a:t>
            </a:r>
            <a:r>
              <a:rPr lang="uk-UA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Богініч</a:t>
            </a:r>
            <a:r>
              <a:rPr lang="uk-UA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В.М. </a:t>
            </a:r>
            <a:r>
              <a:rPr lang="uk-UA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Вертуніна</a:t>
            </a:r>
            <a:r>
              <a:rPr lang="uk-UA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К.І. Волинець та ін. – К.: ТОВ «АКМЕ ГРУП», 2021.</a:t>
            </a:r>
            <a:endParaRPr lang="ru-RU" dirty="0">
              <a:solidFill>
                <a:srgbClr val="000099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A9E7E3-D7C4-4EF4-AFFF-163009750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136904" cy="61926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24128" y="5684293"/>
            <a:ext cx="3312368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</a:t>
            </a:r>
            <a:endParaRPr lang="ru-RU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3646829"/>
            <a:ext cx="3588978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предметним</a:t>
            </a:r>
            <a:endParaRPr lang="ru-RU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4653136"/>
            <a:ext cx="3528392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</a:t>
            </a:r>
            <a:endParaRPr lang="ru-RU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6D7F6F-51FC-4A61-AE90-CBA825B8B89D}"/>
              </a:ext>
            </a:extLst>
          </p:cNvPr>
          <p:cNvSpPr txBox="1"/>
          <p:nvPr/>
        </p:nvSpPr>
        <p:spPr>
          <a:xfrm>
            <a:off x="154424" y="172074"/>
            <a:ext cx="8882072" cy="212365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Показники</a:t>
            </a: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ігрової</a:t>
            </a: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компетентості</a:t>
            </a: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самостійність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індивідуальність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дорослішання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«ми» -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товариськість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командний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дух)</a:t>
            </a:r>
            <a:endParaRPr lang="ru-RU" sz="24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1A994E-2926-4443-9203-38A37B748A7D}"/>
              </a:ext>
            </a:extLst>
          </p:cNvPr>
          <p:cNvSpPr txBox="1"/>
          <p:nvPr/>
        </p:nvSpPr>
        <p:spPr>
          <a:xfrm>
            <a:off x="395536" y="2546332"/>
            <a:ext cx="3312367" cy="403187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врахувати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життєві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потреби,</a:t>
            </a:r>
          </a:p>
          <a:p>
            <a:pPr algn="ctr"/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звязок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endParaRPr lang="ru-RU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ілка: вигнута вгору 1">
            <a:extLst>
              <a:ext uri="{FF2B5EF4-FFF2-40B4-BE49-F238E27FC236}">
                <a16:creationId xmlns:a16="http://schemas.microsoft.com/office/drawing/2014/main" id="{E97F62A2-27F1-41D5-A33C-DCD8FB38B81E}"/>
              </a:ext>
            </a:extLst>
          </p:cNvPr>
          <p:cNvSpPr/>
          <p:nvPr/>
        </p:nvSpPr>
        <p:spPr>
          <a:xfrm>
            <a:off x="3707903" y="5517233"/>
            <a:ext cx="2088233" cy="1296144"/>
          </a:xfrm>
          <a:prstGeom prst="curvedUpArrow">
            <a:avLst>
              <a:gd name="adj1" fmla="val 25000"/>
              <a:gd name="adj2" fmla="val 49184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1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7552" y="5578591"/>
            <a:ext cx="5450813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я досягаю бажаного результату? 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115220">
            <a:off x="-10170" y="3904718"/>
            <a:ext cx="24586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я хочу? </a:t>
            </a:r>
            <a:endParaRPr lang="ru-RU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789927">
            <a:off x="2941798" y="4171581"/>
            <a:ext cx="3528392" cy="107721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я можу, знаю, умію? </a:t>
            </a:r>
            <a:endParaRPr lang="ru-RU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6D7F6F-51FC-4A61-AE90-CBA825B8B89D}"/>
              </a:ext>
            </a:extLst>
          </p:cNvPr>
          <p:cNvSpPr txBox="1"/>
          <p:nvPr/>
        </p:nvSpPr>
        <p:spPr>
          <a:xfrm>
            <a:off x="154424" y="172074"/>
            <a:ext cx="8493526" cy="31700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b="1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Показники</a:t>
            </a: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ігрової</a:t>
            </a: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компетентості</a:t>
            </a: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особистісний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житті дорослих шляхом реалізації інтересів у ігрових та рольових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діях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узагальненій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endParaRPr lang="ru-RU" sz="32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1A994E-2926-4443-9203-38A37B748A7D}"/>
              </a:ext>
            </a:extLst>
          </p:cNvPr>
          <p:cNvSpPr txBox="1"/>
          <p:nvPr/>
        </p:nvSpPr>
        <p:spPr>
          <a:xfrm>
            <a:off x="6062537" y="2887682"/>
            <a:ext cx="2998098" cy="397031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забезпечує </a:t>
            </a: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особистісного розвитку, оскільки </a:t>
            </a: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об’єднує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мотиваційні, інтелектуальні, </a:t>
            </a: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вольові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Рисунок 7" descr="E:\садик\20-21\фото\кол. перегляд Каюк\IMG_681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7915" y="3931988"/>
            <a:ext cx="2477277" cy="1784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697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4">
            <a:extLst>
              <a:ext uri="{FF2B5EF4-FFF2-40B4-BE49-F238E27FC236}">
                <a16:creationId xmlns:a16="http://schemas.microsoft.com/office/drawing/2014/main" id="{B7EB5D58-E0E5-4B32-A952-D4A8952CAAB6}"/>
              </a:ext>
            </a:extLst>
          </p:cNvPr>
          <p:cNvSpPr/>
          <p:nvPr/>
        </p:nvSpPr>
        <p:spPr>
          <a:xfrm>
            <a:off x="315682" y="209449"/>
            <a:ext cx="8648806" cy="1059312"/>
          </a:xfrm>
          <a:prstGeom prst="round2Diag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Ігрова компетентність формується у численних видах ігор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>
            <a:extLst>
              <a:ext uri="{FF2B5EF4-FFF2-40B4-BE49-F238E27FC236}">
                <a16:creationId xmlns:a16="http://schemas.microsoft.com/office/drawing/2014/main" id="{E0C31A2D-E88A-4940-AB66-5A1535B41353}"/>
              </a:ext>
            </a:extLst>
          </p:cNvPr>
          <p:cNvSpPr/>
          <p:nvPr/>
        </p:nvSpPr>
        <p:spPr>
          <a:xfrm>
            <a:off x="2866290" y="1420524"/>
            <a:ext cx="3299817" cy="648072"/>
          </a:xfrm>
          <a:prstGeom prst="round2Diag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Творчих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10">
            <a:extLst>
              <a:ext uri="{FF2B5EF4-FFF2-40B4-BE49-F238E27FC236}">
                <a16:creationId xmlns:a16="http://schemas.microsoft.com/office/drawing/2014/main" id="{4A7BABEE-EB40-403D-A62E-E2F1D7FB342C}"/>
              </a:ext>
            </a:extLst>
          </p:cNvPr>
          <p:cNvSpPr/>
          <p:nvPr/>
        </p:nvSpPr>
        <p:spPr>
          <a:xfrm rot="1414142">
            <a:off x="2532372" y="2170269"/>
            <a:ext cx="484187" cy="1079500"/>
          </a:xfrm>
          <a:prstGeom prst="downArrow">
            <a:avLst/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8" name="Стрелка вниз 10">
            <a:extLst>
              <a:ext uri="{FF2B5EF4-FFF2-40B4-BE49-F238E27FC236}">
                <a16:creationId xmlns:a16="http://schemas.microsoft.com/office/drawing/2014/main" id="{F7585611-34DA-45D4-A95E-34DBBA4FE717}"/>
              </a:ext>
            </a:extLst>
          </p:cNvPr>
          <p:cNvSpPr/>
          <p:nvPr/>
        </p:nvSpPr>
        <p:spPr>
          <a:xfrm>
            <a:off x="4281979" y="2156294"/>
            <a:ext cx="484187" cy="1079500"/>
          </a:xfrm>
          <a:prstGeom prst="downArrow">
            <a:avLst/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773687-E087-48D8-B8CC-71D7E72B20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42305">
            <a:off x="6145304" y="2035864"/>
            <a:ext cx="536494" cy="1103472"/>
          </a:xfrm>
          <a:prstGeom prst="rect">
            <a:avLst/>
          </a:prstGeom>
        </p:spPr>
      </p:pic>
      <p:sp>
        <p:nvSpPr>
          <p:cNvPr id="10" name="Прямоугольник с двумя скругленными противолежащими углами 6">
            <a:extLst>
              <a:ext uri="{FF2B5EF4-FFF2-40B4-BE49-F238E27FC236}">
                <a16:creationId xmlns:a16="http://schemas.microsoft.com/office/drawing/2014/main" id="{6DE3DDFF-5F16-4868-8664-DED050DF518C}"/>
              </a:ext>
            </a:extLst>
          </p:cNvPr>
          <p:cNvSpPr/>
          <p:nvPr/>
        </p:nvSpPr>
        <p:spPr>
          <a:xfrm rot="1566813">
            <a:off x="702225" y="2942083"/>
            <a:ext cx="1916218" cy="973834"/>
          </a:xfrm>
          <a:prstGeom prst="round2DiagRect">
            <a:avLst/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solidFill>
                  <a:schemeClr val="tx1"/>
                </a:solidFill>
                <a:latin typeface="Arial Black" pitchFamily="34" charset="0"/>
              </a:rPr>
              <a:t>Сюжетно-рольові</a:t>
            </a:r>
          </a:p>
        </p:txBody>
      </p:sp>
      <p:sp>
        <p:nvSpPr>
          <p:cNvPr id="13" name="Прямоугольник с двумя скругленными противолежащими углами 7">
            <a:extLst>
              <a:ext uri="{FF2B5EF4-FFF2-40B4-BE49-F238E27FC236}">
                <a16:creationId xmlns:a16="http://schemas.microsoft.com/office/drawing/2014/main" id="{8400A97B-1A43-4989-B6B0-0FD1B6112738}"/>
              </a:ext>
            </a:extLst>
          </p:cNvPr>
          <p:cNvSpPr/>
          <p:nvPr/>
        </p:nvSpPr>
        <p:spPr>
          <a:xfrm>
            <a:off x="2959826" y="3279671"/>
            <a:ext cx="2836309" cy="1130300"/>
          </a:xfrm>
          <a:prstGeom prst="round2Diag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solidFill>
                  <a:schemeClr val="tx1"/>
                </a:solidFill>
                <a:latin typeface="Arial Black" pitchFamily="34" charset="0"/>
              </a:rPr>
              <a:t>Будівельно-конструктивн</a:t>
            </a:r>
            <a:r>
              <a:rPr lang="uk-UA" sz="2000" dirty="0">
                <a:solidFill>
                  <a:schemeClr val="tx1"/>
                </a:solidFill>
                <a:latin typeface="Arial Black" pitchFamily="34" charset="0"/>
              </a:rPr>
              <a:t>і</a:t>
            </a:r>
          </a:p>
        </p:txBody>
      </p:sp>
      <p:sp>
        <p:nvSpPr>
          <p:cNvPr id="14" name="Прямоугольник с двумя скругленными противолежащими углами 9">
            <a:extLst>
              <a:ext uri="{FF2B5EF4-FFF2-40B4-BE49-F238E27FC236}">
                <a16:creationId xmlns:a16="http://schemas.microsoft.com/office/drawing/2014/main" id="{94B3BA1D-9B37-4241-BBA8-A29FCCE8EE75}"/>
              </a:ext>
            </a:extLst>
          </p:cNvPr>
          <p:cNvSpPr/>
          <p:nvPr/>
        </p:nvSpPr>
        <p:spPr>
          <a:xfrm rot="20332986">
            <a:off x="6103640" y="2864146"/>
            <a:ext cx="2814152" cy="1088580"/>
          </a:xfrm>
          <a:prstGeom prst="round2Diag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solidFill>
                  <a:schemeClr val="tx1"/>
                </a:solidFill>
                <a:latin typeface="Arial Black" pitchFamily="34" charset="0"/>
              </a:rPr>
              <a:t>Ігри на теми літературних творів</a:t>
            </a:r>
          </a:p>
        </p:txBody>
      </p:sp>
      <p:sp>
        <p:nvSpPr>
          <p:cNvPr id="15" name="Облако 14">
            <a:extLst>
              <a:ext uri="{FF2B5EF4-FFF2-40B4-BE49-F238E27FC236}">
                <a16:creationId xmlns:a16="http://schemas.microsoft.com/office/drawing/2014/main" id="{3DBDF07F-AF45-4C6B-8815-88799F1EFB46}"/>
              </a:ext>
            </a:extLst>
          </p:cNvPr>
          <p:cNvSpPr/>
          <p:nvPr/>
        </p:nvSpPr>
        <p:spPr>
          <a:xfrm rot="20477630">
            <a:off x="409816" y="4711798"/>
            <a:ext cx="3183802" cy="1713412"/>
          </a:xfrm>
          <a:prstGeom prst="cloud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Сімейні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побутові,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суспільні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блако 15">
            <a:extLst>
              <a:ext uri="{FF2B5EF4-FFF2-40B4-BE49-F238E27FC236}">
                <a16:creationId xmlns:a16="http://schemas.microsoft.com/office/drawing/2014/main" id="{5B0FE921-2FDD-4D71-B043-BA2DF9E50B02}"/>
              </a:ext>
            </a:extLst>
          </p:cNvPr>
          <p:cNvSpPr/>
          <p:nvPr/>
        </p:nvSpPr>
        <p:spPr>
          <a:xfrm rot="479739">
            <a:off x="4815266" y="5029980"/>
            <a:ext cx="4114138" cy="1383720"/>
          </a:xfrm>
          <a:prstGeom prst="cloud">
            <a:avLst/>
          </a:prstGeom>
          <a:solidFill>
            <a:srgbClr val="33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драматизація, інсценування</a:t>
            </a:r>
            <a:endParaRPr lang="ru-RU" sz="24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7DB403E-FECE-4792-AFA0-C715951334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81" y="3516968"/>
            <a:ext cx="664522" cy="14326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3A6F68A-D701-475F-8F23-C17E550C15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466" y="3610736"/>
            <a:ext cx="755970" cy="162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4">
            <a:extLst>
              <a:ext uri="{FF2B5EF4-FFF2-40B4-BE49-F238E27FC236}">
                <a16:creationId xmlns:a16="http://schemas.microsoft.com/office/drawing/2014/main" id="{B7EB5D58-E0E5-4B32-A952-D4A8952CAAB6}"/>
              </a:ext>
            </a:extLst>
          </p:cNvPr>
          <p:cNvSpPr/>
          <p:nvPr/>
        </p:nvSpPr>
        <p:spPr>
          <a:xfrm>
            <a:off x="1776238" y="404665"/>
            <a:ext cx="5964113" cy="864096"/>
          </a:xfrm>
          <a:prstGeom prst="round2Diag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Ігри з правилами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10">
            <a:extLst>
              <a:ext uri="{FF2B5EF4-FFF2-40B4-BE49-F238E27FC236}">
                <a16:creationId xmlns:a16="http://schemas.microsoft.com/office/drawing/2014/main" id="{4A7BABEE-EB40-403D-A62E-E2F1D7FB342C}"/>
              </a:ext>
            </a:extLst>
          </p:cNvPr>
          <p:cNvSpPr/>
          <p:nvPr/>
        </p:nvSpPr>
        <p:spPr>
          <a:xfrm rot="1414142">
            <a:off x="2412399" y="1307610"/>
            <a:ext cx="484187" cy="1079500"/>
          </a:xfrm>
          <a:prstGeom prst="downArrow">
            <a:avLst/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8" name="Стрелка вниз 10">
            <a:extLst>
              <a:ext uri="{FF2B5EF4-FFF2-40B4-BE49-F238E27FC236}">
                <a16:creationId xmlns:a16="http://schemas.microsoft.com/office/drawing/2014/main" id="{F7585611-34DA-45D4-A95E-34DBBA4FE717}"/>
              </a:ext>
            </a:extLst>
          </p:cNvPr>
          <p:cNvSpPr/>
          <p:nvPr/>
        </p:nvSpPr>
        <p:spPr>
          <a:xfrm>
            <a:off x="4517147" y="1357409"/>
            <a:ext cx="484187" cy="1079500"/>
          </a:xfrm>
          <a:prstGeom prst="downArrow">
            <a:avLst/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773687-E087-48D8-B8CC-71D7E72B20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42305">
            <a:off x="6525463" y="1330243"/>
            <a:ext cx="536494" cy="1103472"/>
          </a:xfrm>
          <a:prstGeom prst="rect">
            <a:avLst/>
          </a:prstGeom>
        </p:spPr>
      </p:pic>
      <p:sp>
        <p:nvSpPr>
          <p:cNvPr id="10" name="Прямоугольник с двумя скругленными противолежащими углами 6">
            <a:extLst>
              <a:ext uri="{FF2B5EF4-FFF2-40B4-BE49-F238E27FC236}">
                <a16:creationId xmlns:a16="http://schemas.microsoft.com/office/drawing/2014/main" id="{6DE3DDFF-5F16-4868-8664-DED050DF518C}"/>
              </a:ext>
            </a:extLst>
          </p:cNvPr>
          <p:cNvSpPr/>
          <p:nvPr/>
        </p:nvSpPr>
        <p:spPr>
          <a:xfrm>
            <a:off x="1175994" y="2436909"/>
            <a:ext cx="1916218" cy="973834"/>
          </a:xfrm>
          <a:prstGeom prst="round2DiagRect">
            <a:avLst/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chemeClr val="tx1"/>
                </a:solidFill>
                <a:latin typeface="Arial Black" pitchFamily="34" charset="0"/>
              </a:rPr>
              <a:t>Рухливі</a:t>
            </a:r>
          </a:p>
        </p:txBody>
      </p:sp>
      <p:sp>
        <p:nvSpPr>
          <p:cNvPr id="13" name="Прямоугольник с двумя скругленными противолежащими углами 7">
            <a:extLst>
              <a:ext uri="{FF2B5EF4-FFF2-40B4-BE49-F238E27FC236}">
                <a16:creationId xmlns:a16="http://schemas.microsoft.com/office/drawing/2014/main" id="{8400A97B-1A43-4989-B6B0-0FD1B6112738}"/>
              </a:ext>
            </a:extLst>
          </p:cNvPr>
          <p:cNvSpPr/>
          <p:nvPr/>
        </p:nvSpPr>
        <p:spPr>
          <a:xfrm>
            <a:off x="3440639" y="2482335"/>
            <a:ext cx="2354405" cy="1130300"/>
          </a:xfrm>
          <a:prstGeom prst="round2Diag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chemeClr val="tx1"/>
                </a:solidFill>
                <a:latin typeface="Arial Black" pitchFamily="34" charset="0"/>
              </a:rPr>
              <a:t>Народні </a:t>
            </a:r>
          </a:p>
        </p:txBody>
      </p:sp>
      <p:sp>
        <p:nvSpPr>
          <p:cNvPr id="14" name="Прямоугольник с двумя скругленными противолежащими углами 9">
            <a:extLst>
              <a:ext uri="{FF2B5EF4-FFF2-40B4-BE49-F238E27FC236}">
                <a16:creationId xmlns:a16="http://schemas.microsoft.com/office/drawing/2014/main" id="{94B3BA1D-9B37-4241-BBA8-A29FCCE8EE75}"/>
              </a:ext>
            </a:extLst>
          </p:cNvPr>
          <p:cNvSpPr/>
          <p:nvPr/>
        </p:nvSpPr>
        <p:spPr>
          <a:xfrm>
            <a:off x="6164694" y="2503195"/>
            <a:ext cx="2374900" cy="1088580"/>
          </a:xfrm>
          <a:prstGeom prst="round2Diag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chemeClr val="tx1"/>
                </a:solidFill>
                <a:latin typeface="Arial Black" pitchFamily="34" charset="0"/>
              </a:rPr>
              <a:t>Дидактичні</a:t>
            </a:r>
          </a:p>
        </p:txBody>
      </p:sp>
      <p:sp>
        <p:nvSpPr>
          <p:cNvPr id="15" name="Облако 14">
            <a:extLst>
              <a:ext uri="{FF2B5EF4-FFF2-40B4-BE49-F238E27FC236}">
                <a16:creationId xmlns:a16="http://schemas.microsoft.com/office/drawing/2014/main" id="{3DBDF07F-AF45-4C6B-8815-88799F1EFB46}"/>
              </a:ext>
            </a:extLst>
          </p:cNvPr>
          <p:cNvSpPr/>
          <p:nvPr/>
        </p:nvSpPr>
        <p:spPr>
          <a:xfrm>
            <a:off x="0" y="3591565"/>
            <a:ext cx="3440639" cy="2645748"/>
          </a:xfrm>
          <a:prstGeom prst="cloud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Великої</a:t>
            </a: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середньої</a:t>
            </a: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малої</a:t>
            </a: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рухливості</a:t>
            </a: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сюжетні</a:t>
            </a: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ігри</a:t>
            </a: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з предметами,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За </a:t>
            </a:r>
            <a:r>
              <a:rPr lang="ru-RU" sz="1600" b="1" dirty="0" err="1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переваженням</a:t>
            </a:r>
            <a:r>
              <a:rPr lang="ru-RU" sz="16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основного руху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Ігри-естафет</a:t>
            </a:r>
            <a:r>
              <a:rPr lang="ru-RU" sz="1600" dirty="0" err="1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и</a:t>
            </a:r>
            <a:endParaRPr lang="ru-RU" sz="16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блако 15">
            <a:extLst>
              <a:ext uri="{FF2B5EF4-FFF2-40B4-BE49-F238E27FC236}">
                <a16:creationId xmlns:a16="http://schemas.microsoft.com/office/drawing/2014/main" id="{5B0FE921-2FDD-4D71-B043-BA2DF9E50B02}"/>
              </a:ext>
            </a:extLst>
          </p:cNvPr>
          <p:cNvSpPr/>
          <p:nvPr/>
        </p:nvSpPr>
        <p:spPr>
          <a:xfrm>
            <a:off x="3275857" y="3620631"/>
            <a:ext cx="2888837" cy="1879959"/>
          </a:xfrm>
          <a:prstGeom prst="cloud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Забави,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Рухливі, Дидактичні,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Обрядові</a:t>
            </a:r>
            <a:endParaRPr lang="ru-RU" sz="16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9" name="Облако 18">
            <a:extLst>
              <a:ext uri="{FF2B5EF4-FFF2-40B4-BE49-F238E27FC236}">
                <a16:creationId xmlns:a16="http://schemas.microsoft.com/office/drawing/2014/main" id="{A5733E1F-5585-4E15-AB22-94C9E97D3BF0}"/>
              </a:ext>
            </a:extLst>
          </p:cNvPr>
          <p:cNvSpPr/>
          <p:nvPr/>
        </p:nvSpPr>
        <p:spPr>
          <a:xfrm>
            <a:off x="6164694" y="3526814"/>
            <a:ext cx="2843809" cy="2079656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Словесні,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З іграшками,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Настільно-друковані</a:t>
            </a:r>
            <a:endParaRPr lang="ru-RU" sz="16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0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Грудень 2020 - Сайт dnz-dzvinochok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STREAM-освіта дошкільників - Сайт dnz-dzvinochok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86E3F-EAB1-40B5-8E9C-1497F495ED23}"/>
              </a:ext>
            </a:extLst>
          </p:cNvPr>
          <p:cNvSpPr txBox="1"/>
          <p:nvPr/>
        </p:nvSpPr>
        <p:spPr>
          <a:xfrm>
            <a:off x="155575" y="335845"/>
            <a:ext cx="8889304" cy="3847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 Unicode MS"/>
              </a:rPr>
              <a:t>У Базовому компоненті дошкільної освіти чітко сформульовані й уніфіковані складники всіх компетентностей, які дитина має набути на кінець дошкільного періоду: </a:t>
            </a:r>
          </a:p>
          <a:p>
            <a:r>
              <a:rPr lang="uk-UA" sz="3600" b="1" i="1" u="none" strike="noStrike" spc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емоційно</a:t>
            </a:r>
            <a:r>
              <a:rPr lang="uk-UA" sz="3600" b="1" i="1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-ціннісне ставлення, сформованість знань, </a:t>
            </a:r>
          </a:p>
          <a:p>
            <a:r>
              <a:rPr lang="uk-UA" sz="3600" b="1" i="1" u="none" strike="noStrike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навички</a:t>
            </a:r>
            <a:r>
              <a:rPr lang="uk-UA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 Unicode MS"/>
              </a:rPr>
              <a:t> </a:t>
            </a:r>
          </a:p>
          <a:p>
            <a:pPr algn="just"/>
            <a:r>
              <a:rPr lang="uk-UA" sz="2400" b="1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/>
              </a:rPr>
              <a:t>    </a:t>
            </a:r>
            <a:endParaRPr lang="ru-RU" sz="2400" b="1" i="1" dirty="0">
              <a:solidFill>
                <a:srgbClr val="000099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9B0519-1BFF-4847-89A3-06A38C6B19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321" y="3743016"/>
            <a:ext cx="3157703" cy="2368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E:\садик\20-21\фото\21.01. льодяний конструктор\IMG_658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708920"/>
            <a:ext cx="304418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84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Грудень 2020 - Сайт dnz-dzvinochok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STREAM-освіта дошкільників - Сайт dnz-dzvinochok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86E3F-EAB1-40B5-8E9C-1497F495ED23}"/>
              </a:ext>
            </a:extLst>
          </p:cNvPr>
          <p:cNvSpPr txBox="1"/>
          <p:nvPr/>
        </p:nvSpPr>
        <p:spPr>
          <a:xfrm>
            <a:off x="460375" y="335845"/>
            <a:ext cx="8584504" cy="255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4000" b="1" i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 Unicode MS"/>
              </a:rPr>
              <a:t>Варто звернути увагу на взаємозв’язок цих складників, адже саме він визначає логіку педагогічних впливів та очікувані результати </a:t>
            </a:r>
            <a:endParaRPr lang="ru-RU" sz="4000" b="1" i="1" dirty="0">
              <a:solidFill>
                <a:srgbClr val="000099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47E187-E697-4201-A8DF-70ACAEC6A2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068960"/>
            <a:ext cx="460851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2231</TotalTime>
  <Words>1450</Words>
  <Application>Microsoft Office PowerPoint</Application>
  <PresentationFormat>Екран (4:3)</PresentationFormat>
  <Paragraphs>207</Paragraphs>
  <Slides>37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37</vt:i4>
      </vt:variant>
    </vt:vector>
  </HeadingPairs>
  <TitlesOfParts>
    <vt:vector size="51" baseType="lpstr">
      <vt:lpstr>Aharoni</vt:lpstr>
      <vt:lpstr>Arial</vt:lpstr>
      <vt:lpstr>Arial Black</vt:lpstr>
      <vt:lpstr>Arial Unicode MS</vt:lpstr>
      <vt:lpstr>Calibri</vt:lpstr>
      <vt:lpstr>Comic Sans MS</vt:lpstr>
      <vt:lpstr>Constantia</vt:lpstr>
      <vt:lpstr>Franklin Gothic Book</vt:lpstr>
      <vt:lpstr>Microsoft Sans Serif</vt:lpstr>
      <vt:lpstr>Times New Roman</vt:lpstr>
      <vt:lpstr>Trebuchet MS</vt:lpstr>
      <vt:lpstr>Wingdings</vt:lpstr>
      <vt:lpstr>Wingdings 3</vt:lpstr>
      <vt:lpstr>Аспект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Вихователі, які грають, з дітьми завжди виграють! 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Директор</cp:lastModifiedBy>
  <cp:revision>177</cp:revision>
  <dcterms:created xsi:type="dcterms:W3CDTF">2021-11-02T12:06:25Z</dcterms:created>
  <dcterms:modified xsi:type="dcterms:W3CDTF">2024-10-31T14:38:50Z</dcterms:modified>
</cp:coreProperties>
</file>